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3" autoAdjust="0"/>
    <p:restoredTop sz="80759" autoAdjust="0"/>
  </p:normalViewPr>
  <p:slideViewPr>
    <p:cSldViewPr>
      <p:cViewPr varScale="1">
        <p:scale>
          <a:sx n="52" d="100"/>
          <a:sy n="52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C394DAF-D41D-4170-A942-5EC726C12CCE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129A5CA-096F-418F-9FEB-D0E4975ED5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3390/rs9111157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>
              <a:defRPr/>
            </a:pPr>
            <a:r>
              <a:rPr lang="en-US" dirty="0" smtClean="0">
                <a:latin typeface="+mn-lt"/>
              </a:rPr>
              <a:t>Citation: </a:t>
            </a:r>
            <a:r>
              <a:rPr lang="en-US" dirty="0" err="1" smtClean="0">
                <a:latin typeface="+mn-lt"/>
              </a:rPr>
              <a:t>Verbyla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D., Hegel, T., Nolin, A. W., van de </a:t>
            </a:r>
            <a:r>
              <a:rPr lang="en-US" dirty="0" err="1">
                <a:latin typeface="+mn-lt"/>
              </a:rPr>
              <a:t>Kerk</a:t>
            </a:r>
            <a:r>
              <a:rPr lang="en-US" dirty="0">
                <a:latin typeface="+mn-lt"/>
              </a:rPr>
              <a:t>, M., </a:t>
            </a:r>
            <a:r>
              <a:rPr lang="en-US" dirty="0" err="1">
                <a:latin typeface="+mn-lt"/>
              </a:rPr>
              <a:t>Kurkowski</a:t>
            </a:r>
            <a:r>
              <a:rPr lang="en-US" dirty="0">
                <a:latin typeface="+mn-lt"/>
              </a:rPr>
              <a:t>, T. A. and </a:t>
            </a:r>
            <a:r>
              <a:rPr lang="en-US" dirty="0" err="1">
                <a:latin typeface="+mn-lt"/>
              </a:rPr>
              <a:t>Prugh</a:t>
            </a:r>
            <a:r>
              <a:rPr lang="en-US" dirty="0">
                <a:latin typeface="+mn-lt"/>
              </a:rPr>
              <a:t>, L. R.  2017.  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Remote Sensing of 2000–2016 Alpine Spring Snowline Elevation in Dall Sheep Mountain Ranges of Alaska and Western Canada.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Remote</a:t>
            </a:r>
            <a:r>
              <a:rPr lang="fr-F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Sensing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fr-FR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2017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fr-F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(11), 1157; 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doi: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10.3390/rs9111157</a:t>
            </a:r>
            <a:endParaRPr lang="fr-F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mtClean="0">
              <a:latin typeface="+mn-lt"/>
            </a:endParaRPr>
          </a:p>
          <a:p>
            <a:r>
              <a:rPr lang="en-US" smtClean="0">
                <a:latin typeface="+mn-lt"/>
              </a:rPr>
              <a:t>NASA </a:t>
            </a:r>
            <a:r>
              <a:rPr lang="en-US" dirty="0" err="1" smtClean="0">
                <a:latin typeface="+mn-lt"/>
              </a:rPr>
              <a:t>ABoVE</a:t>
            </a:r>
            <a:r>
              <a:rPr lang="en-US" dirty="0" smtClean="0">
                <a:latin typeface="+mn-lt"/>
              </a:rPr>
              <a:t> grants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NNX15AV86A (DV), 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NNX15AU21A (LRP) and NNX15AU13A (AWN): </a:t>
            </a:r>
            <a:r>
              <a:rPr lang="en-US" dirty="0" smtClean="0">
                <a:latin typeface="+mn-lt"/>
              </a:rPr>
              <a:t>Assessing Alpine Ecosystem Vulnerability to Environmental Change Using Dall Sheep as an Iconic Indicator Species</a:t>
            </a:r>
          </a:p>
          <a:p>
            <a:pPr fontAlgn="t">
              <a:defRPr/>
            </a:pPr>
            <a:r>
              <a:rPr lang="en-US" dirty="0" smtClean="0">
                <a:latin typeface="+mn-lt"/>
              </a:rPr>
              <a:t>Solicitation: Terrestrial Ecology (2014)</a:t>
            </a:r>
          </a:p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t"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9A5CA-096F-418F-9FEB-D0E4975ED5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286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46" indent="0" algn="ctr">
              <a:buNone/>
              <a:defRPr/>
            </a:lvl2pPr>
            <a:lvl3pPr marL="913693" indent="0" algn="ctr">
              <a:buNone/>
              <a:defRPr/>
            </a:lvl3pPr>
            <a:lvl4pPr marL="1370540" indent="0" algn="ctr">
              <a:buNone/>
              <a:defRPr/>
            </a:lvl4pPr>
            <a:lvl5pPr marL="1827384" indent="0" algn="ctr">
              <a:buNone/>
              <a:defRPr/>
            </a:lvl5pPr>
            <a:lvl6pPr marL="2284230" indent="0" algn="ctr">
              <a:buNone/>
              <a:defRPr/>
            </a:lvl6pPr>
            <a:lvl7pPr marL="2741077" indent="0" algn="ctr">
              <a:buNone/>
              <a:defRPr/>
            </a:lvl7pPr>
            <a:lvl8pPr marL="3197922" indent="0" algn="ctr">
              <a:buNone/>
              <a:defRPr/>
            </a:lvl8pPr>
            <a:lvl9pPr marL="365476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69AB-AAB5-8945-9B48-0324A8B3E70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9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FC5C-7B89-4E41-9A30-8CDEBE46D53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7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35"/>
            <a:ext cx="2044700" cy="5529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27035"/>
            <a:ext cx="5983288" cy="5529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22FF-251F-2F4E-87F4-E6764F6327F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4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1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1" y="662940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5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817621"/>
      </p:ext>
    </p:extLst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6096000" cy="5715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CC9-E66A-1145-B904-CAB326CB98F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9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6" indent="0">
              <a:buNone/>
              <a:defRPr sz="1800"/>
            </a:lvl2pPr>
            <a:lvl3pPr marL="913693" indent="0">
              <a:buNone/>
              <a:defRPr sz="1600"/>
            </a:lvl3pPr>
            <a:lvl4pPr marL="1370540" indent="0">
              <a:buNone/>
              <a:defRPr sz="1400"/>
            </a:lvl4pPr>
            <a:lvl5pPr marL="1827384" indent="0">
              <a:buNone/>
              <a:defRPr sz="1400"/>
            </a:lvl5pPr>
            <a:lvl6pPr marL="2284230" indent="0">
              <a:buNone/>
              <a:defRPr sz="1400"/>
            </a:lvl6pPr>
            <a:lvl7pPr marL="2741077" indent="0">
              <a:buNone/>
              <a:defRPr sz="1400"/>
            </a:lvl7pPr>
            <a:lvl8pPr marL="3197922" indent="0">
              <a:buNone/>
              <a:defRPr sz="1400"/>
            </a:lvl8pPr>
            <a:lvl9pPr marL="365476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4194-454F-374F-8232-686D2FA2EA4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4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BE65-7947-134D-B34C-E018BC2D490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7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463-808A-6843-ACFF-BF9D4445594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55C-23D9-6943-B41E-570597392F16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3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74FA-F0E1-F945-B657-B2CFFF6A641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5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E266-AF95-E340-B8F5-FA07BA3B7DF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6" indent="0">
              <a:buNone/>
              <a:defRPr sz="2800"/>
            </a:lvl2pPr>
            <a:lvl3pPr marL="913693" indent="0">
              <a:buNone/>
              <a:defRPr sz="2400"/>
            </a:lvl3pPr>
            <a:lvl4pPr marL="1370540" indent="0">
              <a:buNone/>
              <a:defRPr sz="2000"/>
            </a:lvl4pPr>
            <a:lvl5pPr marL="1827384" indent="0">
              <a:buNone/>
              <a:defRPr sz="2000"/>
            </a:lvl5pPr>
            <a:lvl6pPr marL="2284230" indent="0">
              <a:buNone/>
              <a:defRPr sz="2000"/>
            </a:lvl6pPr>
            <a:lvl7pPr marL="2741077" indent="0">
              <a:buNone/>
              <a:defRPr sz="2000"/>
            </a:lvl7pPr>
            <a:lvl8pPr marL="3197922" indent="0">
              <a:buNone/>
              <a:defRPr sz="2000"/>
            </a:lvl8pPr>
            <a:lvl9pPr marL="365476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BFB-6513-DE46-9E73-439096B0E8F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6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4" y="95260"/>
            <a:ext cx="10033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098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66" tIns="45685" rIns="91366" bIns="45685" anchor="ctr"/>
          <a:lstStyle/>
          <a:p>
            <a:pPr defTabSz="913693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1" y="327025"/>
            <a:ext cx="609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180388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22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56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6846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3693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054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7384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635" indent="-34263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1754" indent="-25697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2320" indent="-230009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19714" indent="-22683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70281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712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3972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4081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59766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93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4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84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3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77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22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69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467599" cy="669925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2000-2016 Alpine Spring Snowline Dynamics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1" y="711201"/>
            <a:ext cx="7700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38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D.Verbyla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T. Hegel, A. Nolin,  M. van de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Kerk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T. A. 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Kurkowski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L.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Prugh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7430" y="1073842"/>
            <a:ext cx="3172969" cy="4648200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>
                <a:latin typeface="Arial"/>
                <a:cs typeface="Arial"/>
              </a:rPr>
              <a:t>Background: </a:t>
            </a:r>
          </a:p>
          <a:p>
            <a:pPr marL="112713" indent="-112713">
              <a:spcBef>
                <a:spcPts val="0"/>
              </a:spcBef>
            </a:pPr>
            <a:r>
              <a:rPr lang="en-US" sz="1400" dirty="0" smtClean="0">
                <a:latin typeface="Arial"/>
                <a:cs typeface="Arial"/>
              </a:rPr>
              <a:t>Spring </a:t>
            </a:r>
            <a:r>
              <a:rPr lang="en-US" sz="1400" dirty="0">
                <a:latin typeface="Arial"/>
                <a:cs typeface="Arial"/>
              </a:rPr>
              <a:t>snowline elevation is critical for many alpine </a:t>
            </a:r>
            <a:r>
              <a:rPr lang="en-US" sz="1400" dirty="0" smtClean="0">
                <a:latin typeface="Arial"/>
                <a:cs typeface="Arial"/>
              </a:rPr>
              <a:t>herbivores because it affects forage quality and mobility.</a:t>
            </a:r>
            <a:endParaRPr lang="en-US" sz="1400" dirty="0">
              <a:latin typeface="Arial"/>
              <a:cs typeface="Arial"/>
            </a:endParaRPr>
          </a:p>
          <a:p>
            <a:pPr marL="112713" indent="-112713"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>
                <a:latin typeface="Arial"/>
                <a:cs typeface="Arial"/>
              </a:rPr>
              <a:t>Regional snowline products are lacking in arctic and boreal regions of North America.</a:t>
            </a:r>
            <a:endParaRPr lang="en-US" sz="1400" b="1" dirty="0"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latin typeface="Arial"/>
                <a:cs typeface="Arial"/>
              </a:rPr>
              <a:t>Analysis</a:t>
            </a:r>
            <a:r>
              <a:rPr lang="en-US" sz="1400" b="1" dirty="0">
                <a:latin typeface="Arial"/>
                <a:cs typeface="Arial"/>
              </a:rPr>
              <a:t>:</a:t>
            </a:r>
          </a:p>
          <a:p>
            <a:pPr marL="112713" indent="-112713">
              <a:spcBef>
                <a:spcPts val="0"/>
              </a:spcBef>
            </a:pPr>
            <a:r>
              <a:rPr lang="en-US" sz="1400" dirty="0" smtClean="0">
                <a:latin typeface="Arial"/>
                <a:cs typeface="Arial"/>
              </a:rPr>
              <a:t>We developed a regression technique </a:t>
            </a:r>
            <a:r>
              <a:rPr lang="en-US" sz="1400" dirty="0" smtClean="0">
                <a:latin typeface="Arial"/>
                <a:cs typeface="Arial"/>
              </a:rPr>
              <a:t>using the d</a:t>
            </a:r>
            <a:r>
              <a:rPr lang="en-US" sz="1400" dirty="0" smtClean="0">
                <a:latin typeface="Arial"/>
                <a:cs typeface="Arial"/>
              </a:rPr>
              <a:t>aily MODSCAG </a:t>
            </a:r>
            <a:r>
              <a:rPr lang="en-US" sz="1400" dirty="0">
                <a:latin typeface="Arial"/>
                <a:cs typeface="Arial"/>
              </a:rPr>
              <a:t>snow fraction product to estimate last day of spring snow for each 500-m pixel within 28 mountain </a:t>
            </a:r>
            <a:r>
              <a:rPr lang="en-US" sz="1400" dirty="0" smtClean="0">
                <a:latin typeface="Arial"/>
                <a:cs typeface="Arial"/>
              </a:rPr>
              <a:t>areas from 2000-2016.</a:t>
            </a:r>
            <a:endParaRPr lang="en-US" sz="1400" dirty="0">
              <a:latin typeface="Arial"/>
              <a:cs typeface="Arial"/>
            </a:endParaRPr>
          </a:p>
          <a:p>
            <a:pPr marL="112713" indent="-112713"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>
                <a:latin typeface="Arial"/>
                <a:cs typeface="Arial"/>
              </a:rPr>
              <a:t>We </a:t>
            </a:r>
            <a:r>
              <a:rPr lang="en-US" sz="1400" dirty="0" smtClean="0">
                <a:latin typeface="Arial"/>
                <a:cs typeface="Arial"/>
              </a:rPr>
              <a:t>v</a:t>
            </a:r>
            <a:r>
              <a:rPr lang="en-US" sz="1400" dirty="0" smtClean="0">
                <a:latin typeface="Arial"/>
                <a:cs typeface="Arial"/>
              </a:rPr>
              <a:t>alidated the approach </a:t>
            </a:r>
            <a:r>
              <a:rPr lang="en-US" sz="1400" dirty="0">
                <a:latin typeface="Arial"/>
                <a:cs typeface="Arial"/>
              </a:rPr>
              <a:t>with 53 Landsat based snowlines from May 5-May30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Findings:</a:t>
            </a:r>
          </a:p>
          <a:p>
            <a:pPr marL="112713" lvl="0" indent="-112713">
              <a:spcBef>
                <a:spcPts val="0"/>
              </a:spcBef>
              <a:defRPr/>
            </a:pP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spatial variability 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 to regional </a:t>
            </a: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patterns.</a:t>
            </a:r>
            <a:endParaRPr lang="en-US" sz="1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2713" lvl="0" indent="-112713">
              <a:spcBef>
                <a:spcPts val="0"/>
              </a:spcBef>
              <a:defRPr/>
            </a:pPr>
            <a:r>
              <a:rPr lang="en-US" sz="1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Temporal variability was related to May temperature and total winter precipitation.</a:t>
            </a:r>
            <a:endParaRPr lang="en-US" sz="1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2713" indent="-112713">
              <a:spcBef>
                <a:spcPts val="0"/>
              </a:spcBef>
            </a:pPr>
            <a:endParaRPr lang="en-US" sz="14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" y="606829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Significance:</a:t>
            </a:r>
          </a:p>
          <a:p>
            <a:pPr marL="112713" marR="0" lvl="0" indent="-1127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lang="en-US" sz="1400" kern="0" dirty="0" smtClean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This regional remote sensing application accurately characterizes </a:t>
            </a:r>
            <a:r>
              <a:rPr lang="en-US" sz="1400" kern="0" dirty="0" smtClean="0">
                <a:solidFill>
                  <a:srgbClr val="3333CC"/>
                </a:solidFill>
                <a:latin typeface="Arial" panose="020B0604020202020204" pitchFamily="34" charset="0"/>
                <a:ea typeface="ＭＳ Ｐゴシック" pitchFamily="-108" charset="-128"/>
                <a:cs typeface="Arial" panose="020B0604020202020204" pitchFamily="34" charset="0"/>
              </a:rPr>
              <a:t>spring snowline dynamics, which may be useful for management of alpine wildlife such as Dall sheep.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-108" charset="-128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5DB5BE-0831-4196-BF4F-53146D80EE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8572" y="1395044"/>
            <a:ext cx="5874527" cy="440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752144"/>
      </p:ext>
    </p:extLst>
  </p:cSld>
  <p:clrMapOvr>
    <a:masterClrMapping/>
  </p:clrMapOvr>
</p:sld>
</file>

<file path=ppt/theme/theme1.xml><?xml version="1.0" encoding="utf-8"?>
<a:theme xmlns:a="http://schemas.openxmlformats.org/drawingml/2006/main" name="GPMC Nov 20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484E0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8354</TotalTime>
  <Words>219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GPMC Nov 2001</vt:lpstr>
      <vt:lpstr>2000-2016 Alpine Spring Snowline Dynamics</vt:lpstr>
    </vt:vector>
  </TitlesOfParts>
  <Company>Booz Allen Hamilton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Yoseph, Elizabeth [USA]</dc:creator>
  <cp:lastModifiedBy>Laura Prugh</cp:lastModifiedBy>
  <cp:revision>62</cp:revision>
  <cp:lastPrinted>2016-12-19T15:06:13Z</cp:lastPrinted>
  <dcterms:created xsi:type="dcterms:W3CDTF">2014-07-25T19:02:24Z</dcterms:created>
  <dcterms:modified xsi:type="dcterms:W3CDTF">2017-11-15T03:13:20Z</dcterms:modified>
</cp:coreProperties>
</file>