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3" autoAdjust="0"/>
    <p:restoredTop sz="82461" autoAdjust="0"/>
  </p:normalViewPr>
  <p:slideViewPr>
    <p:cSldViewPr>
      <p:cViewPr>
        <p:scale>
          <a:sx n="80" d="100"/>
          <a:sy n="80" d="100"/>
        </p:scale>
        <p:origin x="77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C394DAF-D41D-4170-A942-5EC726C12CCE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129A5CA-096F-418F-9FEB-D0E4975ED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>
              <a:defRPr/>
            </a:pPr>
            <a:r>
              <a:rPr lang="en-US" dirty="0" smtClean="0">
                <a:latin typeface="+mn-lt"/>
              </a:rPr>
              <a:t>Citation: van </a:t>
            </a:r>
            <a:r>
              <a:rPr lang="en-US" dirty="0">
                <a:latin typeface="+mn-lt"/>
              </a:rPr>
              <a:t>de Kerk, M</a:t>
            </a:r>
            <a:r>
              <a:rPr lang="en-US" dirty="0" smtClean="0">
                <a:latin typeface="+mn-lt"/>
              </a:rPr>
              <a:t>.,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aseline="0" dirty="0" err="1" smtClean="0">
                <a:latin typeface="+mn-lt"/>
              </a:rPr>
              <a:t>Verbyla</a:t>
            </a:r>
            <a:r>
              <a:rPr lang="en-US" baseline="0" dirty="0" smtClean="0">
                <a:latin typeface="+mn-lt"/>
              </a:rPr>
              <a:t>, D., Nolin, A.W., </a:t>
            </a:r>
            <a:r>
              <a:rPr lang="en-US" baseline="0" dirty="0" err="1" smtClean="0">
                <a:latin typeface="+mn-lt"/>
              </a:rPr>
              <a:t>Sivy</a:t>
            </a:r>
            <a:r>
              <a:rPr lang="en-US" baseline="0" dirty="0" smtClean="0">
                <a:latin typeface="+mn-lt"/>
              </a:rPr>
              <a:t>, K.J. </a:t>
            </a:r>
            <a:r>
              <a:rPr lang="en-US" dirty="0" smtClean="0">
                <a:latin typeface="+mn-lt"/>
              </a:rPr>
              <a:t>and </a:t>
            </a:r>
            <a:r>
              <a:rPr lang="en-US" dirty="0" err="1">
                <a:latin typeface="+mn-lt"/>
              </a:rPr>
              <a:t>Prugh</a:t>
            </a:r>
            <a:r>
              <a:rPr lang="en-US" dirty="0">
                <a:latin typeface="+mn-lt"/>
              </a:rPr>
              <a:t>, L. R.  </a:t>
            </a:r>
            <a:r>
              <a:rPr lang="en-US" dirty="0" smtClean="0">
                <a:latin typeface="+mn-lt"/>
              </a:rPr>
              <a:t>2018.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Range-wide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variation in the effect of spring snow phenology on Dall sheep population dynamics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Environmental Research Letters: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https://doi.org/10.1088/1748-9326/aace64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latin typeface="+mn-lt"/>
              </a:rPr>
              <a:t>NASA </a:t>
            </a:r>
            <a:r>
              <a:rPr lang="en-US" dirty="0" err="1" smtClean="0">
                <a:latin typeface="+mn-lt"/>
              </a:rPr>
              <a:t>ABoVE</a:t>
            </a:r>
            <a:r>
              <a:rPr lang="en-US" dirty="0" smtClean="0">
                <a:latin typeface="+mn-lt"/>
              </a:rPr>
              <a:t> grants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NNX15AU21A (LRP)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NNX15AV86A (DV),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NNX15AU13A (AWN): </a:t>
            </a:r>
            <a:r>
              <a:rPr lang="en-US" dirty="0" smtClean="0">
                <a:latin typeface="+mn-lt"/>
              </a:rPr>
              <a:t>Assessing Alpine Ecosystem Vulnerability to Environmental Change Using Dall Sheep as an Iconic Indicator Species</a:t>
            </a:r>
          </a:p>
          <a:p>
            <a:pPr fontAlgn="t">
              <a:defRPr/>
            </a:pPr>
            <a:r>
              <a:rPr lang="en-US" dirty="0" smtClean="0">
                <a:latin typeface="+mn-lt"/>
              </a:rPr>
              <a:t>Solicitation: Terrestrial Ecology (2014)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9A5CA-096F-418F-9FEB-D0E4975ED5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6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46" indent="0" algn="ctr">
              <a:buNone/>
              <a:defRPr/>
            </a:lvl2pPr>
            <a:lvl3pPr marL="913693" indent="0" algn="ctr">
              <a:buNone/>
              <a:defRPr/>
            </a:lvl3pPr>
            <a:lvl4pPr marL="1370540" indent="0" algn="ctr">
              <a:buNone/>
              <a:defRPr/>
            </a:lvl4pPr>
            <a:lvl5pPr marL="1827384" indent="0" algn="ctr">
              <a:buNone/>
              <a:defRPr/>
            </a:lvl5pPr>
            <a:lvl6pPr marL="2284230" indent="0" algn="ctr">
              <a:buNone/>
              <a:defRPr/>
            </a:lvl6pPr>
            <a:lvl7pPr marL="2741077" indent="0" algn="ctr">
              <a:buNone/>
              <a:defRPr/>
            </a:lvl7pPr>
            <a:lvl8pPr marL="3197922" indent="0" algn="ctr">
              <a:buNone/>
              <a:defRPr/>
            </a:lvl8pPr>
            <a:lvl9pPr marL="36547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69AB-AAB5-8945-9B48-0324A8B3E70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9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C5C-7B89-4E41-9A30-8CDEBE46D53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35"/>
            <a:ext cx="2044700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35"/>
            <a:ext cx="5983288" cy="55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22FF-251F-2F4E-87F4-E6764F6327F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1" y="6629401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5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1762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6096000" cy="5715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FCC9-E66A-1145-B904-CAB326CB98F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3" indent="0">
              <a:buNone/>
              <a:defRPr sz="1600"/>
            </a:lvl3pPr>
            <a:lvl4pPr marL="1370540" indent="0">
              <a:buNone/>
              <a:defRPr sz="1400"/>
            </a:lvl4pPr>
            <a:lvl5pPr marL="1827384" indent="0">
              <a:buNone/>
              <a:defRPr sz="1400"/>
            </a:lvl5pPr>
            <a:lvl6pPr marL="2284230" indent="0">
              <a:buNone/>
              <a:defRPr sz="1400"/>
            </a:lvl6pPr>
            <a:lvl7pPr marL="2741077" indent="0">
              <a:buNone/>
              <a:defRPr sz="1400"/>
            </a:lvl7pPr>
            <a:lvl8pPr marL="3197922" indent="0">
              <a:buNone/>
              <a:defRPr sz="1400"/>
            </a:lvl8pPr>
            <a:lvl9pPr marL="36547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4194-454F-374F-8232-686D2FA2EA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E65-7947-134D-B34C-E018BC2D490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463-808A-6843-ACFF-BF9D4445594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655C-23D9-6943-B41E-570597392F1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74FA-F0E1-F945-B657-B2CFFF6A641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5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E266-AF95-E340-B8F5-FA07BA3B7DF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3" indent="0">
              <a:buNone/>
              <a:defRPr sz="2400"/>
            </a:lvl3pPr>
            <a:lvl4pPr marL="1370540" indent="0">
              <a:buNone/>
              <a:defRPr sz="2000"/>
            </a:lvl4pPr>
            <a:lvl5pPr marL="1827384" indent="0">
              <a:buNone/>
              <a:defRPr sz="2000"/>
            </a:lvl5pPr>
            <a:lvl6pPr marL="2284230" indent="0">
              <a:buNone/>
              <a:defRPr sz="2000"/>
            </a:lvl6pPr>
            <a:lvl7pPr marL="2741077" indent="0">
              <a:buNone/>
              <a:defRPr sz="2000"/>
            </a:lvl7pPr>
            <a:lvl8pPr marL="3197922" indent="0">
              <a:buNone/>
              <a:defRPr sz="2000"/>
            </a:lvl8pPr>
            <a:lvl9pPr marL="365476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BFB-6513-DE46-9E73-439096B0E8F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" y="95260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098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366" tIns="45685" rIns="91366" bIns="45685" anchor="ctr"/>
          <a:lstStyle/>
          <a:p>
            <a:pPr defTabSz="91369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22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+mn-ea"/>
                <a:cs typeface="+mn-cs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6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6846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3693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054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7384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635" indent="-34263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1754" indent="-2569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2320" indent="-230009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19714" indent="-22683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0281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712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3972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081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59766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4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7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2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69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599" cy="669925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Range-wide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variation in the effect of spring snow phenology on Dall sheep population dynamics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023" y="640772"/>
            <a:ext cx="770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843"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van de Kerk,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Verbyla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A.W.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Nolin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K.J.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Sivy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L.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Prugh </a:t>
            </a:r>
          </a:p>
          <a:p>
            <a:pPr lvl="0" algn="ctr" defTabSz="913843">
              <a:defRPr/>
            </a:pPr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2018: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://doi.org/10.1088/1748-9326/aace64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30" y="1143000"/>
            <a:ext cx="3172969" cy="464820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>
                <a:latin typeface="Arial"/>
                <a:cs typeface="Arial"/>
              </a:rPr>
              <a:t>Background: </a:t>
            </a:r>
          </a:p>
          <a:p>
            <a:pPr marL="112713" indent="-112713">
              <a:spcBef>
                <a:spcPts val="0"/>
              </a:spcBef>
            </a:pPr>
            <a:r>
              <a:rPr lang="en-US" sz="1200" dirty="0" smtClean="0">
                <a:latin typeface="Arial"/>
                <a:cs typeface="Arial"/>
              </a:rPr>
              <a:t>Factors </a:t>
            </a:r>
            <a:r>
              <a:rPr lang="en-US" sz="1200" dirty="0">
                <a:latin typeface="Arial"/>
                <a:cs typeface="Arial"/>
              </a:rPr>
              <a:t>that limit </a:t>
            </a:r>
            <a:r>
              <a:rPr lang="en-US" sz="1200" dirty="0" smtClean="0">
                <a:latin typeface="Arial"/>
                <a:cs typeface="Arial"/>
              </a:rPr>
              <a:t>species persistence are often </a:t>
            </a:r>
            <a:r>
              <a:rPr lang="en-US" sz="1200" dirty="0" smtClean="0">
                <a:latin typeface="Arial"/>
                <a:cs typeface="Arial"/>
              </a:rPr>
              <a:t>assumed to be </a:t>
            </a:r>
            <a:r>
              <a:rPr lang="en-US" sz="1200" dirty="0" smtClean="0">
                <a:latin typeface="Arial"/>
                <a:cs typeface="Arial"/>
              </a:rPr>
              <a:t>constant across </a:t>
            </a:r>
            <a:r>
              <a:rPr lang="en-US" sz="1200" dirty="0">
                <a:latin typeface="Arial"/>
                <a:cs typeface="Arial"/>
              </a:rPr>
              <a:t>species’ ranges</a:t>
            </a:r>
            <a:r>
              <a:rPr lang="en-US" sz="1200" dirty="0" smtClean="0">
                <a:latin typeface="Arial"/>
                <a:cs typeface="Arial"/>
              </a:rPr>
              <a:t> but may </a:t>
            </a:r>
            <a:r>
              <a:rPr lang="en-US" sz="1200" dirty="0">
                <a:latin typeface="Arial"/>
                <a:cs typeface="Arial"/>
              </a:rPr>
              <a:t>vary spatially. </a:t>
            </a:r>
            <a:endParaRPr lang="en-US" sz="1200" dirty="0" smtClean="0">
              <a:latin typeface="Arial"/>
              <a:cs typeface="Arial"/>
            </a:endParaRPr>
          </a:p>
          <a:p>
            <a:pPr marL="112713" indent="-112713">
              <a:spcBef>
                <a:spcPts val="0"/>
              </a:spcBef>
            </a:pPr>
            <a:r>
              <a:rPr lang="en-US" sz="1200" dirty="0">
                <a:latin typeface="Arial"/>
                <a:cs typeface="Arial"/>
              </a:rPr>
              <a:t>We examined the consistency of climate effects on population performance across the global range of Dall </a:t>
            </a:r>
            <a:r>
              <a:rPr lang="en-US" sz="1200" dirty="0" smtClean="0">
                <a:latin typeface="Arial"/>
                <a:cs typeface="Arial"/>
              </a:rPr>
              <a:t>sheep. </a:t>
            </a:r>
            <a:endParaRPr lang="en-US" sz="12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>
                <a:latin typeface="Arial"/>
                <a:cs typeface="Arial"/>
              </a:rPr>
              <a:t>Analysis</a:t>
            </a:r>
            <a:r>
              <a:rPr lang="en-US" sz="1200" b="1" dirty="0">
                <a:latin typeface="Arial"/>
                <a:cs typeface="Arial"/>
              </a:rPr>
              <a:t>:</a:t>
            </a:r>
          </a:p>
          <a:p>
            <a:pPr marL="111125" indent="-111125">
              <a:spcBef>
                <a:spcPts val="0"/>
              </a:spcBef>
            </a:pPr>
            <a:r>
              <a:rPr lang="en-US" sz="1200" dirty="0" smtClean="0">
                <a:latin typeface="Arial"/>
                <a:cs typeface="Arial"/>
              </a:rPr>
              <a:t>We developed 3 snow cover products based on MODSCAG fractional snow cover: snow disappearance date (SDD), snow cover duration (SCD), and spring snowline elevation (SLE) from 2000-2015. </a:t>
            </a:r>
          </a:p>
          <a:p>
            <a:pPr marL="111125" indent="-111125">
              <a:spcBef>
                <a:spcPts val="0"/>
              </a:spcBef>
            </a:pPr>
            <a:r>
              <a:rPr lang="en-US" sz="1200" dirty="0" smtClean="0">
                <a:latin typeface="Arial"/>
                <a:cs typeface="Arial"/>
              </a:rPr>
              <a:t>We evaluated </a:t>
            </a:r>
            <a:r>
              <a:rPr lang="en-US" sz="1200" dirty="0">
                <a:latin typeface="Arial"/>
                <a:cs typeface="Arial"/>
              </a:rPr>
              <a:t>the effects of temperature, precipitation, and </a:t>
            </a:r>
            <a:r>
              <a:rPr lang="en-US" sz="1200" dirty="0" smtClean="0">
                <a:latin typeface="Arial"/>
                <a:cs typeface="Arial"/>
              </a:rPr>
              <a:t>snow </a:t>
            </a:r>
            <a:r>
              <a:rPr lang="en-US" sz="1200" dirty="0">
                <a:latin typeface="Arial"/>
                <a:cs typeface="Arial"/>
              </a:rPr>
              <a:t>cover </a:t>
            </a:r>
            <a:r>
              <a:rPr lang="en-US" sz="1200" dirty="0" smtClean="0">
                <a:latin typeface="Arial"/>
                <a:cs typeface="Arial"/>
              </a:rPr>
              <a:t>on lamb-to-ewe ratios using data from 1,570 sheep surveys in 24 mountain units.</a:t>
            </a:r>
            <a:endParaRPr lang="en-US" sz="12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en-US" sz="1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2713" indent="-112713">
              <a:spcBef>
                <a:spcPts val="0"/>
              </a:spcBef>
            </a:pPr>
            <a:r>
              <a:rPr lang="en-US" sz="1200" dirty="0" smtClean="0">
                <a:latin typeface="Arial"/>
                <a:cs typeface="Arial"/>
              </a:rPr>
              <a:t>Remotely-sensed snow cover strongly affected lambs, whereas temperature and precipitation had weaker effects.</a:t>
            </a:r>
          </a:p>
          <a:p>
            <a:pPr marL="112713" indent="-112713">
              <a:spcBef>
                <a:spcPts val="0"/>
              </a:spcBef>
            </a:pPr>
            <a:r>
              <a:rPr lang="en-US" sz="1200" dirty="0" smtClean="0">
                <a:latin typeface="Arial"/>
                <a:cs typeface="Arial"/>
              </a:rPr>
              <a:t>Average snow cover did not decline in mountain units from 2000-2015, but </a:t>
            </a:r>
            <a:r>
              <a:rPr lang="en-US" sz="1200" dirty="0" err="1" smtClean="0">
                <a:latin typeface="Arial"/>
                <a:cs typeface="Arial"/>
              </a:rPr>
              <a:t>interannual</a:t>
            </a:r>
            <a:r>
              <a:rPr lang="en-US" sz="1200" dirty="0" smtClean="0">
                <a:latin typeface="Arial"/>
                <a:cs typeface="Arial"/>
              </a:rPr>
              <a:t> variability increased.</a:t>
            </a:r>
            <a:endParaRPr lang="en-US" sz="1200" dirty="0" smtClean="0">
              <a:latin typeface="Arial"/>
              <a:cs typeface="Arial"/>
            </a:endParaRPr>
          </a:p>
          <a:p>
            <a:pPr marL="112713" indent="-112713">
              <a:spcBef>
                <a:spcPts val="0"/>
              </a:spcBef>
            </a:pPr>
            <a:r>
              <a:rPr lang="en-US" sz="1200" dirty="0" smtClean="0">
                <a:latin typeface="Arial"/>
                <a:cs typeface="Arial"/>
              </a:rPr>
              <a:t>Late spring snow cover negatively affected lambs, and this effect amplified with </a:t>
            </a:r>
            <a:r>
              <a:rPr lang="en-US" sz="1200" dirty="0">
                <a:latin typeface="Arial"/>
                <a:cs typeface="Arial"/>
              </a:rPr>
              <a:t>latitude</a:t>
            </a:r>
            <a:r>
              <a:rPr lang="en-US" sz="1200" dirty="0" smtClean="0">
                <a:latin typeface="Arial"/>
                <a:cs typeface="Arial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066800"/>
            <a:ext cx="6096000" cy="457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581400" y="1600200"/>
            <a:ext cx="5029200" cy="35052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48717"/>
          <a:stretch/>
        </p:blipFill>
        <p:spPr>
          <a:xfrm>
            <a:off x="5562600" y="4114800"/>
            <a:ext cx="3021214" cy="2057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Rectangle 17"/>
          <p:cNvSpPr/>
          <p:nvPr/>
        </p:nvSpPr>
        <p:spPr bwMode="auto">
          <a:xfrm>
            <a:off x="5562600" y="4114800"/>
            <a:ext cx="3052689" cy="20574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Times New Roman" pitchFamily="-10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5094" y="5191035"/>
            <a:ext cx="2531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Average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snow disappearance date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SDD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with 24 mountain units outlined in purple.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Effect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SDD 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lamb-to-ewe ratios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 different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latitudes.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64545" r="95043" b="15828"/>
          <a:stretch/>
        </p:blipFill>
        <p:spPr>
          <a:xfrm>
            <a:off x="5607050" y="4876800"/>
            <a:ext cx="107950" cy="787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42007" y="6142383"/>
            <a:ext cx="8877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Significance:</a:t>
            </a:r>
          </a:p>
          <a:p>
            <a:pPr marL="171450" lvl="0" indent="-171450" fontAlgn="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results highlight the importance of </a:t>
            </a:r>
            <a:r>
              <a:rPr lang="en-US" sz="12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snow phenology </a:t>
            </a:r>
            <a:r>
              <a:rPr lang="en-US" sz="1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dynamics of iconic northern wildlife and suggest </a:t>
            </a:r>
            <a:r>
              <a:rPr lang="en-US" sz="12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Dall sheep populations may be more sensitive to changing snow conditions </a:t>
            </a:r>
            <a:r>
              <a:rPr lang="en-US" sz="12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1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southern counterparts. 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37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MC Nov 200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484E0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8523</TotalTime>
  <Words>352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GPMC Nov 2001</vt:lpstr>
      <vt:lpstr>Range-wide variation in the effect of spring snow phenology on Dall sheep population dynamics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Yoseph, Elizabeth [USA]</dc:creator>
  <cp:lastModifiedBy>Laura R Prugh</cp:lastModifiedBy>
  <cp:revision>85</cp:revision>
  <cp:lastPrinted>2016-12-19T15:06:13Z</cp:lastPrinted>
  <dcterms:created xsi:type="dcterms:W3CDTF">2014-07-25T19:02:24Z</dcterms:created>
  <dcterms:modified xsi:type="dcterms:W3CDTF">2018-06-28T19:50:57Z</dcterms:modified>
</cp:coreProperties>
</file>