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3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83" autoAdjust="0"/>
    <p:restoredTop sz="81860" autoAdjust="0"/>
  </p:normalViewPr>
  <p:slideViewPr>
    <p:cSldViewPr snapToGrid="0">
      <p:cViewPr varScale="1">
        <p:scale>
          <a:sx n="90" d="100"/>
          <a:sy n="90" d="100"/>
        </p:scale>
        <p:origin x="208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-19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C394DAF-D41D-4170-A942-5EC726C12CCE}" type="datetimeFigureOut">
              <a:rPr lang="en-US" smtClean="0"/>
              <a:t>7/9/2018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129A5CA-096F-418F-9FEB-D0E4975ED5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78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Author list: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co-authors are affiliated with NASA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ABoVE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projects with the exception of Buck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Mangipane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 National Park Service data collaborator with Animals on the Move.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 site: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Lake Clark National Park and Preserve, Alaska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Funding: NASA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ABoVE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Boelman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(NNX15AV92A), L.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Prugh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(NNX15AU20A and NNX15AU21A), M.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Hebblewhite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(NNX15AW71A), J.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Eitel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(NNX15AT86A), A. Nolin (NNX15AU13A), and T. Brinkman (NNX15AT72A).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algn="l" defTabSz="913843">
              <a:defRPr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Citation: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Mahoney, P.J. , G.E. Liston, S.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LaPoint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Gurarie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B.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Mangipane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A.G. Wells, T.J. Brinkman, J.U.H.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Eitel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Hebblewhite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A.W. Nolin, N.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Boelman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L.R. Prugh.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2018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Navigating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snowscapes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scale-dependent responses of mountain sheep to snowpack properties. Ecological Applications.  DOI: </a:t>
            </a:r>
            <a:r>
              <a:rPr lang="en-US" sz="1200" i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10.1002/eap.1773</a:t>
            </a:r>
          </a:p>
          <a:p>
            <a:pPr lvl="0" algn="l" defTabSz="913843"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 algn="l" defTabSz="913843"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Archived dataset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Mahoney, P., G. Liston, B.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Mangipane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L.R. Prugh. 2018.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ABoVE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Responses of Dall Sheep to Snowpack Properties, AK, 2005-2008. ORNL DAAC, Oak Ridge, Tennessee, USA. https://doi.org/10.3334/ORNLDAAC/1602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29A5CA-096F-418F-9FEB-D0E4975ED51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9786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3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846" indent="0" algn="ctr">
              <a:buNone/>
              <a:defRPr/>
            </a:lvl2pPr>
            <a:lvl3pPr marL="913693" indent="0" algn="ctr">
              <a:buNone/>
              <a:defRPr/>
            </a:lvl3pPr>
            <a:lvl4pPr marL="1370540" indent="0" algn="ctr">
              <a:buNone/>
              <a:defRPr/>
            </a:lvl4pPr>
            <a:lvl5pPr marL="1827384" indent="0" algn="ctr">
              <a:buNone/>
              <a:defRPr/>
            </a:lvl5pPr>
            <a:lvl6pPr marL="2284230" indent="0" algn="ctr">
              <a:buNone/>
              <a:defRPr/>
            </a:lvl6pPr>
            <a:lvl7pPr marL="2741077" indent="0" algn="ctr">
              <a:buNone/>
              <a:defRPr/>
            </a:lvl7pPr>
            <a:lvl8pPr marL="3197922" indent="0" algn="ctr">
              <a:buNone/>
              <a:defRPr/>
            </a:lvl8pPr>
            <a:lvl9pPr marL="365476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869AB-AAB5-8945-9B48-0324A8B3E70D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299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BFC5C-7B89-4E41-9A30-8CDEBE46D535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57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9088" y="327035"/>
            <a:ext cx="2044700" cy="55292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27035"/>
            <a:ext cx="5983288" cy="55292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322FF-251F-2F4E-87F4-E6764F6327F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442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066800"/>
            <a:ext cx="38100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1"/>
            <a:ext cx="38100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71900"/>
            <a:ext cx="38100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48001" y="6629401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693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solidFill>
                  <a:srgbClr val="3333CC"/>
                </a:solidFill>
                <a:ea typeface="ＭＳ Ｐゴシック" charset="0"/>
              </a:rPr>
              <a:pPr defTabSz="91369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3333CC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055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1" y="6613526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693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solidFill>
                  <a:srgbClr val="3333CC"/>
                </a:solidFill>
                <a:ea typeface="ＭＳ Ｐゴシック" charset="0"/>
              </a:rPr>
              <a:pPr defTabSz="91369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3333CC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817621"/>
      </p:ext>
    </p:extLst>
  </p:cSld>
  <p:clrMapOvr>
    <a:masterClrMapping/>
  </p:clrMapOvr>
  <p:transition spd="med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304800"/>
            <a:ext cx="6096000" cy="571500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3FCC9-E66A-1145-B904-CAB326CB98F7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292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846" indent="0">
              <a:buNone/>
              <a:defRPr sz="1800"/>
            </a:lvl2pPr>
            <a:lvl3pPr marL="913693" indent="0">
              <a:buNone/>
              <a:defRPr sz="1600"/>
            </a:lvl3pPr>
            <a:lvl4pPr marL="1370540" indent="0">
              <a:buNone/>
              <a:defRPr sz="1400"/>
            </a:lvl4pPr>
            <a:lvl5pPr marL="1827384" indent="0">
              <a:buNone/>
              <a:defRPr sz="1400"/>
            </a:lvl5pPr>
            <a:lvl6pPr marL="2284230" indent="0">
              <a:buNone/>
              <a:defRPr sz="1400"/>
            </a:lvl6pPr>
            <a:lvl7pPr marL="2741077" indent="0">
              <a:buNone/>
              <a:defRPr sz="1400"/>
            </a:lvl7pPr>
            <a:lvl8pPr marL="3197922" indent="0">
              <a:buNone/>
              <a:defRPr sz="1400"/>
            </a:lvl8pPr>
            <a:lvl9pPr marL="3654769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24194-454F-374F-8232-686D2FA2EA4D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243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013200" cy="4408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9000" y="1447800"/>
            <a:ext cx="4014788" cy="4408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ABE65-7947-134D-B34C-E018BC2D4907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574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46" indent="0">
              <a:buNone/>
              <a:defRPr sz="2000" b="1"/>
            </a:lvl2pPr>
            <a:lvl3pPr marL="913693" indent="0">
              <a:buNone/>
              <a:defRPr sz="1800" b="1"/>
            </a:lvl3pPr>
            <a:lvl4pPr marL="1370540" indent="0">
              <a:buNone/>
              <a:defRPr sz="1600" b="1"/>
            </a:lvl4pPr>
            <a:lvl5pPr marL="1827384" indent="0">
              <a:buNone/>
              <a:defRPr sz="1600" b="1"/>
            </a:lvl5pPr>
            <a:lvl6pPr marL="2284230" indent="0">
              <a:buNone/>
              <a:defRPr sz="1600" b="1"/>
            </a:lvl6pPr>
            <a:lvl7pPr marL="2741077" indent="0">
              <a:buNone/>
              <a:defRPr sz="1600" b="1"/>
            </a:lvl7pPr>
            <a:lvl8pPr marL="3197922" indent="0">
              <a:buNone/>
              <a:defRPr sz="1600" b="1"/>
            </a:lvl8pPr>
            <a:lvl9pPr marL="365476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46" indent="0">
              <a:buNone/>
              <a:defRPr sz="2000" b="1"/>
            </a:lvl2pPr>
            <a:lvl3pPr marL="913693" indent="0">
              <a:buNone/>
              <a:defRPr sz="1800" b="1"/>
            </a:lvl3pPr>
            <a:lvl4pPr marL="1370540" indent="0">
              <a:buNone/>
              <a:defRPr sz="1600" b="1"/>
            </a:lvl4pPr>
            <a:lvl5pPr marL="1827384" indent="0">
              <a:buNone/>
              <a:defRPr sz="1600" b="1"/>
            </a:lvl5pPr>
            <a:lvl6pPr marL="2284230" indent="0">
              <a:buNone/>
              <a:defRPr sz="1600" b="1"/>
            </a:lvl6pPr>
            <a:lvl7pPr marL="2741077" indent="0">
              <a:buNone/>
              <a:defRPr sz="1600" b="1"/>
            </a:lvl7pPr>
            <a:lvl8pPr marL="3197922" indent="0">
              <a:buNone/>
              <a:defRPr sz="1600" b="1"/>
            </a:lvl8pPr>
            <a:lvl9pPr marL="365476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18463-808A-6843-ACFF-BF9D4445594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39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2655C-23D9-6943-B41E-570597392F16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739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D74FA-F0E1-F945-B657-B2CFFF6A641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754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4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6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46" indent="0">
              <a:buNone/>
              <a:defRPr sz="1200"/>
            </a:lvl2pPr>
            <a:lvl3pPr marL="913693" indent="0">
              <a:buNone/>
              <a:defRPr sz="1000"/>
            </a:lvl3pPr>
            <a:lvl4pPr marL="1370540" indent="0">
              <a:buNone/>
              <a:defRPr sz="900"/>
            </a:lvl4pPr>
            <a:lvl5pPr marL="1827384" indent="0">
              <a:buNone/>
              <a:defRPr sz="900"/>
            </a:lvl5pPr>
            <a:lvl6pPr marL="2284230" indent="0">
              <a:buNone/>
              <a:defRPr sz="900"/>
            </a:lvl6pPr>
            <a:lvl7pPr marL="2741077" indent="0">
              <a:buNone/>
              <a:defRPr sz="900"/>
            </a:lvl7pPr>
            <a:lvl8pPr marL="3197922" indent="0">
              <a:buNone/>
              <a:defRPr sz="900"/>
            </a:lvl8pPr>
            <a:lvl9pPr marL="365476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EE266-AF95-E340-B8F5-FA07BA3B7DF0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4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46" indent="0">
              <a:buNone/>
              <a:defRPr sz="2800"/>
            </a:lvl2pPr>
            <a:lvl3pPr marL="913693" indent="0">
              <a:buNone/>
              <a:defRPr sz="2400"/>
            </a:lvl3pPr>
            <a:lvl4pPr marL="1370540" indent="0">
              <a:buNone/>
              <a:defRPr sz="2000"/>
            </a:lvl4pPr>
            <a:lvl5pPr marL="1827384" indent="0">
              <a:buNone/>
              <a:defRPr sz="2000"/>
            </a:lvl5pPr>
            <a:lvl6pPr marL="2284230" indent="0">
              <a:buNone/>
              <a:defRPr sz="2000"/>
            </a:lvl6pPr>
            <a:lvl7pPr marL="2741077" indent="0">
              <a:buNone/>
              <a:defRPr sz="2000"/>
            </a:lvl7pPr>
            <a:lvl8pPr marL="3197922" indent="0">
              <a:buNone/>
              <a:defRPr sz="2000"/>
            </a:lvl8pPr>
            <a:lvl9pPr marL="3654769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846" indent="0">
              <a:buNone/>
              <a:defRPr sz="1200"/>
            </a:lvl2pPr>
            <a:lvl3pPr marL="913693" indent="0">
              <a:buNone/>
              <a:defRPr sz="1000"/>
            </a:lvl3pPr>
            <a:lvl4pPr marL="1370540" indent="0">
              <a:buNone/>
              <a:defRPr sz="900"/>
            </a:lvl4pPr>
            <a:lvl5pPr marL="1827384" indent="0">
              <a:buNone/>
              <a:defRPr sz="900"/>
            </a:lvl5pPr>
            <a:lvl6pPr marL="2284230" indent="0">
              <a:buNone/>
              <a:defRPr sz="900"/>
            </a:lvl6pPr>
            <a:lvl7pPr marL="2741077" indent="0">
              <a:buNone/>
              <a:defRPr sz="900"/>
            </a:lvl7pPr>
            <a:lvl8pPr marL="3197922" indent="0">
              <a:buNone/>
              <a:defRPr sz="900"/>
            </a:lvl8pPr>
            <a:lvl9pPr marL="365476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F6BFB-6513-DE46-9E73-439096B0E8F5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66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964" y="95260"/>
            <a:ext cx="1003300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5"/>
          <p:cNvSpPr>
            <a:spLocks noChangeShapeType="1"/>
          </p:cNvSpPr>
          <p:nvPr/>
        </p:nvSpPr>
        <p:spPr bwMode="auto">
          <a:xfrm>
            <a:off x="65098" y="1062038"/>
            <a:ext cx="9020175" cy="0"/>
          </a:xfrm>
          <a:prstGeom prst="line">
            <a:avLst/>
          </a:prstGeom>
          <a:noFill/>
          <a:ln w="38100" cmpd="dbl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66" tIns="45685" rIns="91366" bIns="45685" anchor="ctr"/>
          <a:lstStyle/>
          <a:p>
            <a:pPr defTabSz="913693"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24001" y="327025"/>
            <a:ext cx="6096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906" tIns="48453" rIns="96906" bIns="484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447800"/>
            <a:ext cx="8180388" cy="440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5978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51663" y="6653222"/>
            <a:ext cx="2005012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ea typeface="+mn-ea"/>
                <a:cs typeface="+mn-cs"/>
              </a:defRPr>
            </a:lvl1pPr>
          </a:lstStyle>
          <a:p>
            <a:pPr defTabSz="91369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5978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1" y="6613526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693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solidFill>
                  <a:srgbClr val="3333CC"/>
                </a:solidFill>
                <a:ea typeface="ＭＳ Ｐゴシック" charset="0"/>
              </a:rPr>
              <a:pPr defTabSz="91369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3333CC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562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5pPr>
      <a:lvl6pPr marL="456846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6pPr>
      <a:lvl7pPr marL="913693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7pPr>
      <a:lvl8pPr marL="1370540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8pPr>
      <a:lvl9pPr marL="1827384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9pPr>
    </p:titleStyle>
    <p:bodyStyle>
      <a:lvl1pPr marL="342635" indent="-342635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accent2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21754" indent="-256976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accent2"/>
          </a:solidFill>
          <a:latin typeface="+mn-lt"/>
          <a:ea typeface="ＭＳ Ｐゴシック" pitchFamily="-108" charset="-128"/>
        </a:defRPr>
      </a:lvl2pPr>
      <a:lvl3pPr marL="1072320" indent="-230009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accent2"/>
          </a:solidFill>
          <a:latin typeface="+mn-lt"/>
          <a:ea typeface="ＭＳ Ｐゴシック" pitchFamily="-108" charset="-128"/>
        </a:defRPr>
      </a:lvl3pPr>
      <a:lvl4pPr marL="1419714" indent="-226836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4pPr>
      <a:lvl5pPr marL="1770281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5pPr>
      <a:lvl6pPr marL="2227125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6pPr>
      <a:lvl7pPr marL="2683972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7pPr>
      <a:lvl8pPr marL="3140815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8pPr>
      <a:lvl9pPr marL="3597665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46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93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40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84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230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77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922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769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921" y="1002607"/>
            <a:ext cx="3819306" cy="54043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71"/>
            <a:ext cx="7467599" cy="669925"/>
          </a:xfrm>
        </p:spPr>
        <p:txBody>
          <a:bodyPr/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Navigating snowscapes: scale-dependent responses of mountain sheep to snowpack properties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7142" y="571720"/>
            <a:ext cx="77008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3843">
              <a:defRPr/>
            </a:pP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P.J. Mahoney, G.E. Liston, S. </a:t>
            </a:r>
            <a:r>
              <a:rPr lang="en-US" sz="11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LaPoint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E. </a:t>
            </a:r>
            <a:r>
              <a:rPr lang="en-US" sz="11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Gurarie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B. </a:t>
            </a:r>
            <a:r>
              <a:rPr lang="en-US" sz="11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Mangipane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A.G. Wells, T.J. Brinkman, J.U.H. </a:t>
            </a:r>
            <a:r>
              <a:rPr lang="en-US" sz="11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Eitel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M. </a:t>
            </a:r>
            <a:r>
              <a:rPr lang="en-US" sz="11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Hebblewhite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A.W. Nolin, N. </a:t>
            </a:r>
            <a:r>
              <a:rPr lang="en-US" sz="11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Boelman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L.R. Prugh </a:t>
            </a:r>
            <a:r>
              <a:rPr lang="en-US" sz="11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(2018) 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Ecological </a:t>
            </a:r>
            <a:r>
              <a:rPr lang="en-US" sz="11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Applications. </a:t>
            </a:r>
            <a:r>
              <a:rPr kumimoji="0" lang="en-US" sz="1050" b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DOI:</a:t>
            </a:r>
            <a:r>
              <a:rPr lang="en-US" sz="10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10.1002/eap.1773</a:t>
            </a:r>
            <a:endParaRPr kumimoji="0" lang="en-US" sz="105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7430" y="1068208"/>
            <a:ext cx="4361689" cy="4588313"/>
          </a:xfrm>
        </p:spPr>
        <p:txBody>
          <a:bodyPr/>
          <a:lstStyle/>
          <a:p>
            <a:pPr marL="0" indent="0">
              <a:buNone/>
            </a:pPr>
            <a:r>
              <a:rPr lang="en-US" sz="1400" b="1" dirty="0">
                <a:latin typeface="Arial"/>
                <a:cs typeface="Arial"/>
              </a:rPr>
              <a:t>Background: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Arial"/>
                <a:cs typeface="Arial"/>
              </a:rPr>
              <a:t>Winters and associated snowpack are limiting for many terrestrial animals due to resource scarcity and increased metabolic costs of travel. </a:t>
            </a:r>
            <a:r>
              <a:rPr lang="en-US" sz="1400" dirty="0" smtClean="0">
                <a:latin typeface="Arial"/>
                <a:cs typeface="Arial"/>
              </a:rPr>
              <a:t>Understanding </a:t>
            </a:r>
            <a:r>
              <a:rPr lang="en-US" sz="1400" dirty="0">
                <a:latin typeface="Arial"/>
                <a:cs typeface="Arial"/>
              </a:rPr>
              <a:t>how animals move in response to dynamic snow conditions is needed to predict impacts of climate change on wildlife.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400" b="1" dirty="0">
                <a:latin typeface="Arial"/>
                <a:cs typeface="Arial"/>
              </a:rPr>
              <a:t>Analysis: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Arial"/>
                <a:cs typeface="Arial"/>
              </a:rPr>
              <a:t>We used MODIS NDSI and modeled snow depth and density as predictors of animal movements at multiple spatial and temporal scales using locations from </a:t>
            </a:r>
            <a:r>
              <a:rPr lang="en-US" sz="1400" dirty="0" smtClean="0">
                <a:latin typeface="Arial"/>
                <a:cs typeface="Arial"/>
              </a:rPr>
              <a:t>30 GPS-collared </a:t>
            </a:r>
            <a:r>
              <a:rPr lang="en-US" sz="1400" dirty="0">
                <a:latin typeface="Arial"/>
                <a:cs typeface="Arial"/>
              </a:rPr>
              <a:t>Dall sheep in Lake Clark National Park and Preserve, </a:t>
            </a:r>
            <a:r>
              <a:rPr lang="en-US" sz="1400" dirty="0" smtClean="0">
                <a:latin typeface="Arial"/>
                <a:cs typeface="Arial"/>
              </a:rPr>
              <a:t>Alaska from 2005-2008. </a:t>
            </a:r>
            <a:endParaRPr lang="en-US" sz="1400" dirty="0">
              <a:latin typeface="Arial"/>
              <a:cs typeface="Arial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1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Results: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en-US" sz="1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MODIS NDSI best predicted movements at weekly-to-monthly time scales, with sheep preferring areas of &lt;56% fractional snow </a:t>
            </a:r>
            <a:r>
              <a:rPr lang="en-US" sz="1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 (Figure 1). </a:t>
            </a:r>
            <a:r>
              <a:rPr lang="en-US" sz="1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Modeled snow depth and density were </a:t>
            </a:r>
            <a:r>
              <a:rPr lang="en-US" sz="1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best predictors at </a:t>
            </a:r>
            <a:r>
              <a:rPr lang="en-US" sz="1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hourly-to-daily scales, with sheep selecting areas with snow density &gt;290 kg/m</a:t>
            </a:r>
            <a:r>
              <a:rPr lang="en-US" sz="1400" baseline="300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depth &lt;50 cm.</a:t>
            </a:r>
          </a:p>
          <a:p>
            <a:pPr marL="0" lvl="0" indent="0">
              <a:spcBef>
                <a:spcPts val="300"/>
              </a:spcBef>
              <a:buNone/>
              <a:defRPr/>
            </a:pPr>
            <a:r>
              <a:rPr lang="en-US" sz="1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Significance: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en-US" sz="1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demonstrate that remotely-sensed and modeled snow data products can greatly improve our understanding of animal </a:t>
            </a:r>
            <a:r>
              <a:rPr lang="en-US" sz="1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movement at multiple scales, </a:t>
            </a:r>
            <a:r>
              <a:rPr lang="en-US" sz="1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will be critical to predicting wildlife responses to environmental change.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EC59759-03A2-431C-A304-699685CACB5C}"/>
              </a:ext>
            </a:extLst>
          </p:cNvPr>
          <p:cNvSpPr txBox="1"/>
          <p:nvPr/>
        </p:nvSpPr>
        <p:spPr>
          <a:xfrm>
            <a:off x="4721874" y="6257836"/>
            <a:ext cx="4343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 1: </a:t>
            </a:r>
            <a:r>
              <a:rPr lang="en-US" sz="11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Dall </a:t>
            </a:r>
            <a:r>
              <a:rPr lang="en-US" sz="11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sheep locations </a:t>
            </a:r>
            <a:r>
              <a:rPr lang="en-US" sz="11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11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 to </a:t>
            </a:r>
            <a:r>
              <a:rPr lang="en-US" sz="11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 MODIS </a:t>
            </a:r>
            <a:r>
              <a:rPr lang="en-US" sz="11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normalized snow index (NDSI) for February </a:t>
            </a:r>
            <a:r>
              <a:rPr lang="en-US" sz="11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2006-2008. </a:t>
            </a:r>
            <a:r>
              <a:rPr lang="en-US" sz="11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1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Photo: Luke </a:t>
            </a:r>
            <a:r>
              <a:rPr lang="en-US" sz="11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Metherell</a:t>
            </a:r>
            <a:r>
              <a:rPr lang="en-US" sz="11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Alaska Department of Fish and Game)</a:t>
            </a:r>
          </a:p>
        </p:txBody>
      </p:sp>
      <p:pic>
        <p:nvPicPr>
          <p:cNvPr id="9" name="Picture 4" descr="https://i1.wp.com/greenandgold.uaa.alaska.edu/wp-content/uploads/2017/11/Collar-1.jpg?resize=267%2C200">
            <a:extLst>
              <a:ext uri="{FF2B5EF4-FFF2-40B4-BE49-F238E27FC236}">
                <a16:creationId xmlns:a16="http://schemas.microsoft.com/office/drawing/2014/main" id="{C1A23EA5-E19D-4260-A224-59D5E61C84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1"/>
          <a:stretch/>
        </p:blipFill>
        <p:spPr bwMode="auto">
          <a:xfrm>
            <a:off x="4352186" y="1772722"/>
            <a:ext cx="1515919" cy="13847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6967127"/>
      </p:ext>
    </p:extLst>
  </p:cSld>
  <p:clrMapOvr>
    <a:masterClrMapping/>
  </p:clrMapOvr>
</p:sld>
</file>

<file path=ppt/theme/theme1.xml><?xml version="1.0" encoding="utf-8"?>
<a:theme xmlns:a="http://schemas.openxmlformats.org/drawingml/2006/main" name="GPMC Nov 2001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484E0"/>
      </a:hlink>
      <a:folHlink>
        <a:srgbClr val="B2B2B2"/>
      </a:folHlink>
    </a:clrScheme>
    <a:fontScheme name="GPMC Nov 200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GPMC Nov 20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PMC Nov 200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13530</TotalTime>
  <Words>484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GPMC Nov 2001</vt:lpstr>
      <vt:lpstr>Navigating snowscapes: scale-dependent responses of mountain sheep to snowpack properties</vt:lpstr>
    </vt:vector>
  </TitlesOfParts>
  <Company>Booz Allen Hamilton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Yoseph, Elizabeth [USA]</dc:creator>
  <cp:lastModifiedBy>Laura R. Prugh</cp:lastModifiedBy>
  <cp:revision>116</cp:revision>
  <cp:lastPrinted>2016-12-19T15:06:13Z</cp:lastPrinted>
  <dcterms:created xsi:type="dcterms:W3CDTF">2014-07-25T19:02:24Z</dcterms:created>
  <dcterms:modified xsi:type="dcterms:W3CDTF">2018-07-09T23:10:22Z</dcterms:modified>
</cp:coreProperties>
</file>