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4"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81893" autoAdjust="0"/>
  </p:normalViewPr>
  <p:slideViewPr>
    <p:cSldViewPr snapToGrid="0">
      <p:cViewPr>
        <p:scale>
          <a:sx n="60" d="100"/>
          <a:sy n="60" d="100"/>
        </p:scale>
        <p:origin x="1352"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2/23/2021</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Author list: </a:t>
            </a:r>
            <a:r>
              <a:rPr lang="en-US" sz="1200" b="0" kern="1200" dirty="0">
                <a:solidFill>
                  <a:schemeClr val="tx1"/>
                </a:solidFill>
                <a:effectLst/>
                <a:latin typeface="+mn-lt"/>
                <a:ea typeface="+mn-ea"/>
                <a:cs typeface="+mn-cs"/>
              </a:rPr>
              <a:t>Authors consist of NASA </a:t>
            </a:r>
            <a:r>
              <a:rPr lang="en-US" sz="1200" b="0" kern="1200" dirty="0" err="1">
                <a:solidFill>
                  <a:schemeClr val="tx1"/>
                </a:solidFill>
                <a:effectLst/>
                <a:latin typeface="+mn-lt"/>
                <a:ea typeface="+mn-ea"/>
                <a:cs typeface="+mn-cs"/>
              </a:rPr>
              <a:t>ABoVE</a:t>
            </a:r>
            <a:r>
              <a:rPr lang="en-US" sz="1200" b="0" kern="1200" dirty="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investigators </a:t>
            </a:r>
            <a:r>
              <a:rPr lang="en-US" sz="1200" b="0" kern="1200" dirty="0">
                <a:solidFill>
                  <a:schemeClr val="tx1"/>
                </a:solidFill>
                <a:effectLst/>
                <a:latin typeface="+mn-lt"/>
                <a:ea typeface="+mn-ea"/>
                <a:cs typeface="+mn-cs"/>
              </a:rPr>
              <a:t>and </a:t>
            </a:r>
            <a:r>
              <a:rPr lang="en-US" sz="1200" b="0" kern="1200" dirty="0" smtClean="0">
                <a:solidFill>
                  <a:schemeClr val="tx1"/>
                </a:solidFill>
                <a:effectLst/>
                <a:latin typeface="+mn-lt"/>
                <a:ea typeface="+mn-ea"/>
                <a:cs typeface="+mn-cs"/>
              </a:rPr>
              <a:t>collaborators from the National Park Service and the Alaska Department of Fish</a:t>
            </a:r>
            <a:r>
              <a:rPr lang="en-US" sz="1200" b="0" kern="1200" baseline="0" dirty="0" smtClean="0">
                <a:solidFill>
                  <a:schemeClr val="tx1"/>
                </a:solidFill>
                <a:effectLst/>
                <a:latin typeface="+mn-lt"/>
                <a:ea typeface="+mn-ea"/>
                <a:cs typeface="+mn-cs"/>
              </a:rPr>
              <a:t> and Game</a:t>
            </a:r>
            <a:r>
              <a:rPr lang="en-US" sz="1200" b="0" kern="1200" dirty="0" smtClean="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manuscript was led by NASA </a:t>
            </a:r>
            <a:r>
              <a:rPr lang="en-US" sz="1200" b="0" kern="1200" dirty="0" err="1">
                <a:solidFill>
                  <a:schemeClr val="tx1"/>
                </a:solidFill>
                <a:effectLst/>
                <a:latin typeface="+mn-lt"/>
                <a:ea typeface="+mn-ea"/>
                <a:cs typeface="+mn-cs"/>
              </a:rPr>
              <a:t>ABoVE</a:t>
            </a:r>
            <a:r>
              <a:rPr lang="en-US" sz="1200" b="0" kern="1200" dirty="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investigators.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Study site:</a:t>
            </a:r>
            <a:r>
              <a:rPr lang="en-US" sz="1200" kern="1200" dirty="0">
                <a:solidFill>
                  <a:schemeClr val="tx1"/>
                </a:solidFill>
                <a:effectLst/>
                <a:latin typeface="+mn-lt"/>
                <a:ea typeface="+mn-ea"/>
                <a:cs typeface="+mn-cs"/>
              </a:rPr>
              <a:t> Wrangell St Elias National Park and </a:t>
            </a:r>
            <a:r>
              <a:rPr lang="en-US" sz="1200" kern="1200" dirty="0" smtClean="0">
                <a:solidFill>
                  <a:schemeClr val="tx1"/>
                </a:solidFill>
                <a:effectLst/>
                <a:latin typeface="+mn-lt"/>
                <a:ea typeface="+mn-ea"/>
                <a:cs typeface="+mn-cs"/>
              </a:rPr>
              <a:t>Preserve, Alaska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Funding: </a:t>
            </a:r>
            <a:r>
              <a:rPr lang="en-GB" sz="1200" kern="1200" dirty="0">
                <a:solidFill>
                  <a:schemeClr val="tx1"/>
                </a:solidFill>
                <a:effectLst/>
                <a:latin typeface="+mn-lt"/>
                <a:ea typeface="+mn-ea"/>
                <a:cs typeface="+mn-cs"/>
              </a:rPr>
              <a:t>NASA </a:t>
            </a:r>
            <a:r>
              <a:rPr lang="en-GB" sz="1200" kern="1200" dirty="0" err="1">
                <a:solidFill>
                  <a:schemeClr val="tx1"/>
                </a:solidFill>
                <a:effectLst/>
                <a:latin typeface="+mn-lt"/>
                <a:ea typeface="+mn-ea"/>
                <a:cs typeface="+mn-cs"/>
              </a:rPr>
              <a:t>ABoVE</a:t>
            </a:r>
            <a:r>
              <a:rPr lang="en-GB" sz="1200" kern="1200" dirty="0">
                <a:solidFill>
                  <a:schemeClr val="tx1"/>
                </a:solidFill>
                <a:effectLst/>
                <a:latin typeface="+mn-lt"/>
                <a:ea typeface="+mn-ea"/>
                <a:cs typeface="+mn-cs"/>
              </a:rPr>
              <a:t> grants to Anne Nolin (NNX15AV86A) and Laura </a:t>
            </a:r>
            <a:r>
              <a:rPr lang="en-GB" sz="1200" kern="1200" dirty="0" err="1">
                <a:solidFill>
                  <a:schemeClr val="tx1"/>
                </a:solidFill>
                <a:effectLst/>
                <a:latin typeface="+mn-lt"/>
                <a:ea typeface="+mn-ea"/>
                <a:cs typeface="+mn-cs"/>
              </a:rPr>
              <a:t>Prugh</a:t>
            </a:r>
            <a:r>
              <a:rPr lang="en-GB" sz="1200" kern="1200" dirty="0">
                <a:solidFill>
                  <a:schemeClr val="tx1"/>
                </a:solidFill>
                <a:effectLst/>
                <a:latin typeface="+mn-lt"/>
                <a:ea typeface="+mn-ea"/>
                <a:cs typeface="+mn-cs"/>
              </a:rPr>
              <a:t> (NNX15AU21A)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lgn="l" defTabSz="913843">
              <a:defRPr/>
            </a:pPr>
            <a:r>
              <a:rPr lang="en-US" sz="1200" b="1" kern="1200" dirty="0">
                <a:solidFill>
                  <a:schemeClr val="tx1"/>
                </a:solidFill>
                <a:effectLst/>
                <a:latin typeface="+mn-lt"/>
                <a:ea typeface="+mn-ea"/>
                <a:cs typeface="+mn-cs"/>
              </a:rPr>
              <a:t>Citation: </a:t>
            </a:r>
            <a:r>
              <a:rPr lang="en-US" sz="1200" dirty="0">
                <a:solidFill>
                  <a:srgbClr val="000000"/>
                </a:solidFill>
                <a:latin typeface="Arial" panose="020B0604020202020204" pitchFamily="34" charset="0"/>
                <a:cs typeface="Arial" panose="020B0604020202020204" pitchFamily="34" charset="0"/>
              </a:rPr>
              <a:t>C.L. Cosgrove, J. Wells, A. W. Nolin, J. </a:t>
            </a:r>
            <a:r>
              <a:rPr lang="en-US" sz="1200" dirty="0" err="1">
                <a:solidFill>
                  <a:srgbClr val="000000"/>
                </a:solidFill>
                <a:latin typeface="Arial" panose="020B0604020202020204" pitchFamily="34" charset="0"/>
                <a:cs typeface="Arial" panose="020B0604020202020204" pitchFamily="34" charset="0"/>
              </a:rPr>
              <a:t>Putera</a:t>
            </a:r>
            <a:r>
              <a:rPr lang="en-US" sz="1200" dirty="0">
                <a:solidFill>
                  <a:srgbClr val="000000"/>
                </a:solidFill>
                <a:latin typeface="Arial" panose="020B0604020202020204" pitchFamily="34" charset="0"/>
                <a:cs typeface="Arial" panose="020B0604020202020204" pitchFamily="34" charset="0"/>
              </a:rPr>
              <a:t>, and L.R. </a:t>
            </a:r>
            <a:r>
              <a:rPr lang="en-US" sz="1200" dirty="0" err="1">
                <a:solidFill>
                  <a:srgbClr val="000000"/>
                </a:solidFill>
                <a:latin typeface="Arial" panose="020B0604020202020204" pitchFamily="34" charset="0"/>
                <a:cs typeface="Arial" panose="020B0604020202020204" pitchFamily="34" charset="0"/>
              </a:rPr>
              <a:t>Prugh</a:t>
            </a:r>
            <a:r>
              <a:rPr lang="en-US" sz="1200" dirty="0">
                <a:solidFill>
                  <a:srgbClr val="000000"/>
                </a:solidFill>
                <a:latin typeface="Arial" panose="020B0604020202020204" pitchFamily="34" charset="0"/>
                <a:cs typeface="Arial" panose="020B0604020202020204" pitchFamily="34" charset="0"/>
              </a:rPr>
              <a:t>. 2021. </a:t>
            </a:r>
            <a:r>
              <a:rPr lang="en-US" sz="1200" dirty="0">
                <a:latin typeface="Arial" panose="020B0604020202020204" pitchFamily="34" charset="0"/>
                <a:cs typeface="Arial" panose="020B0604020202020204" pitchFamily="34" charset="0"/>
              </a:rPr>
              <a:t>Seasonal influence of snow conditions on Dall’s sheep productivity in Wrangell-St Elias National Park and Preserve. PLOS One. DOI: </a:t>
            </a:r>
            <a:r>
              <a:rPr lang="en-US" sz="1200" dirty="0">
                <a:solidFill>
                  <a:srgbClr val="000000"/>
                </a:solidFill>
                <a:latin typeface="Arial" panose="020B0604020202020204" pitchFamily="34" charset="0"/>
                <a:cs typeface="Arial" panose="020B0604020202020204" pitchFamily="34" charset="0"/>
              </a:rPr>
              <a:t>https://</a:t>
            </a:r>
            <a:r>
              <a:rPr lang="en-US" sz="1200" dirty="0" err="1">
                <a:solidFill>
                  <a:srgbClr val="000000"/>
                </a:solidFill>
                <a:latin typeface="Arial" panose="020B0604020202020204" pitchFamily="34" charset="0"/>
                <a:cs typeface="Arial" panose="020B0604020202020204" pitchFamily="34" charset="0"/>
              </a:rPr>
              <a:t>doi.org</a:t>
            </a:r>
            <a:r>
              <a:rPr lang="en-US" sz="1200" dirty="0">
                <a:solidFill>
                  <a:srgbClr val="000000"/>
                </a:solidFill>
                <a:latin typeface="Arial" panose="020B0604020202020204" pitchFamily="34" charset="0"/>
                <a:cs typeface="Arial" panose="020B0604020202020204" pitchFamily="34" charset="0"/>
              </a:rPr>
              <a:t>/10.1371/journal.pone.0244787</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9A5CA-096F-418F-9FEB-D0E4975ED5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636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40429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56057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5"/>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27035"/>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8914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1"/>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166705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163817621"/>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97629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6972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05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2939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5273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5987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814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0166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p:cNvPicPr>
            <a:picLocks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0964" y="95260"/>
            <a:ext cx="10033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Line 5"/>
          <p:cNvSpPr>
            <a:spLocks noChangeShapeType="1"/>
          </p:cNvSpPr>
          <p:nvPr/>
        </p:nvSpPr>
        <p:spPr bwMode="auto">
          <a:xfrm>
            <a:off x="65098"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a:noFill/>
              </a14:hiddenFill>
            </a:ext>
          </a:extLst>
        </p:spPr>
        <p:txBody>
          <a:bodyPr wrap="none" lIns="91366" tIns="45685" rIns="91366" bIns="45685" anchor="ctr"/>
          <a:lstStyle/>
          <a:p>
            <a:pPr defTabSz="913693"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2"/>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28456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ap&#10;&#10;Description automatically generated">
            <a:extLst>
              <a:ext uri="{FF2B5EF4-FFF2-40B4-BE49-F238E27FC236}">
                <a16:creationId xmlns:a16="http://schemas.microsoft.com/office/drawing/2014/main" id="{DDB2EF6A-AE87-EA46-A4CD-239FDF6591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92406" y="1079125"/>
            <a:ext cx="3594393" cy="2684225"/>
          </a:xfrm>
          <a:prstGeom prst="rect">
            <a:avLst/>
          </a:prstGeom>
        </p:spPr>
      </p:pic>
      <p:pic>
        <p:nvPicPr>
          <p:cNvPr id="12" name="Picture 11" descr="Chart, scatter chart&#10;&#10;Description automatically generated">
            <a:extLst>
              <a:ext uri="{FF2B5EF4-FFF2-40B4-BE49-F238E27FC236}">
                <a16:creationId xmlns:a16="http://schemas.microsoft.com/office/drawing/2014/main" id="{D87D8C1D-C0EE-AF4F-91A6-441D57724E6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919473" y="3687350"/>
            <a:ext cx="4224528" cy="2323490"/>
          </a:xfrm>
          <a:prstGeom prst="rect">
            <a:avLst/>
          </a:prstGeom>
        </p:spPr>
      </p:pic>
      <p:sp>
        <p:nvSpPr>
          <p:cNvPr id="6" name="Content Placeholder 2"/>
          <p:cNvSpPr>
            <a:spLocks noGrp="1"/>
          </p:cNvSpPr>
          <p:nvPr>
            <p:ph idx="1"/>
          </p:nvPr>
        </p:nvSpPr>
        <p:spPr>
          <a:xfrm>
            <a:off x="0" y="2386156"/>
            <a:ext cx="4851258" cy="1996336"/>
          </a:xfrm>
        </p:spPr>
        <p:txBody>
          <a:bodyPr/>
          <a:lstStyle/>
          <a:p>
            <a:pPr marL="0" indent="0">
              <a:spcBef>
                <a:spcPts val="0"/>
              </a:spcBef>
              <a:buNone/>
            </a:pPr>
            <a:r>
              <a:rPr lang="en-US" sz="1200" b="1" dirty="0">
                <a:latin typeface="Arial"/>
                <a:cs typeface="Arial"/>
              </a:rPr>
              <a:t>Analysis:</a:t>
            </a:r>
          </a:p>
          <a:p>
            <a:pPr marL="0" indent="0">
              <a:spcBef>
                <a:spcPts val="0"/>
              </a:spcBef>
              <a:spcAft>
                <a:spcPts val="600"/>
              </a:spcAft>
              <a:buNone/>
            </a:pPr>
            <a:r>
              <a:rPr lang="en-US" sz="1200" dirty="0">
                <a:latin typeface="Arial"/>
                <a:cs typeface="Arial"/>
              </a:rPr>
              <a:t>We </a:t>
            </a:r>
            <a:r>
              <a:rPr lang="en-US" sz="1200" dirty="0" smtClean="0">
                <a:latin typeface="Arial"/>
                <a:cs typeface="Arial"/>
              </a:rPr>
              <a:t>examined </a:t>
            </a:r>
            <a:r>
              <a:rPr lang="en-US" sz="1200" dirty="0">
                <a:latin typeface="Arial"/>
                <a:cs typeface="Arial"/>
              </a:rPr>
              <a:t>relationships between snow and climate covariates and summer lamb production in Wrangell-St Elias National Park and Preserve. To produce </a:t>
            </a:r>
            <a:r>
              <a:rPr lang="en-US" sz="1200" dirty="0" smtClean="0">
                <a:latin typeface="Arial"/>
                <a:cs typeface="Arial"/>
              </a:rPr>
              <a:t>snowpack covariates, </a:t>
            </a:r>
            <a:r>
              <a:rPr lang="en-US" sz="1200" dirty="0">
                <a:latin typeface="Arial"/>
                <a:cs typeface="Arial"/>
              </a:rPr>
              <a:t>a snow evolution model (SnowModel) was forced with MERRA-2 derived meteorological data from 1980 to 2017, calibrated with </a:t>
            </a:r>
            <a:r>
              <a:rPr lang="en-US" sz="1200" i="1" dirty="0">
                <a:latin typeface="Arial"/>
                <a:cs typeface="Arial"/>
              </a:rPr>
              <a:t>in situ </a:t>
            </a:r>
            <a:r>
              <a:rPr lang="en-US" sz="1200" dirty="0">
                <a:latin typeface="Arial"/>
                <a:cs typeface="Arial"/>
              </a:rPr>
              <a:t>snow surveys, and validated by snow depth data from remote cameras. Annual sheep aerial survey data was used from nearby survey units shown to be similar in seasonal snow phenology to our field site via use of a MODIS snow cover dataset. </a:t>
            </a:r>
          </a:p>
          <a:p>
            <a:pPr marL="0" indent="0">
              <a:spcBef>
                <a:spcPts val="0"/>
              </a:spcBef>
              <a:spcAft>
                <a:spcPts val="600"/>
              </a:spcAft>
              <a:buNone/>
            </a:pPr>
            <a:endParaRPr lang="en-US" sz="1200" dirty="0">
              <a:latin typeface="Arial"/>
              <a:cs typeface="Arial"/>
            </a:endParaRPr>
          </a:p>
          <a:p>
            <a:pPr marL="0" indent="0">
              <a:spcBef>
                <a:spcPts val="0"/>
              </a:spcBef>
              <a:spcAft>
                <a:spcPts val="600"/>
              </a:spcAft>
              <a:buNone/>
            </a:pPr>
            <a:endParaRPr lang="en-US" sz="1200" dirty="0">
              <a:latin typeface="Arial"/>
              <a:cs typeface="Arial"/>
            </a:endParaRPr>
          </a:p>
        </p:txBody>
      </p:sp>
      <p:sp>
        <p:nvSpPr>
          <p:cNvPr id="2" name="Title 1"/>
          <p:cNvSpPr>
            <a:spLocks noGrp="1"/>
          </p:cNvSpPr>
          <p:nvPr>
            <p:ph type="title"/>
          </p:nvPr>
        </p:nvSpPr>
        <p:spPr>
          <a:xfrm>
            <a:off x="1219200" y="5471"/>
            <a:ext cx="7467599" cy="669925"/>
          </a:xfrm>
        </p:spPr>
        <p:txBody>
          <a:bodyPr/>
          <a:lstStyle/>
          <a:p>
            <a:r>
              <a:rPr lang="en-US" sz="2000" dirty="0">
                <a:latin typeface="Arial" panose="020B0604020202020204" pitchFamily="34" charset="0"/>
                <a:cs typeface="Arial" panose="020B0604020202020204" pitchFamily="34" charset="0"/>
              </a:rPr>
              <a:t>Seasonal influence of snow conditions on Dall’s sheep productivity in Wrangell-St Elias National Park and Preserve</a:t>
            </a:r>
          </a:p>
        </p:txBody>
      </p:sp>
      <p:sp>
        <p:nvSpPr>
          <p:cNvPr id="5" name="TextBox 4"/>
          <p:cNvSpPr txBox="1"/>
          <p:nvPr/>
        </p:nvSpPr>
        <p:spPr>
          <a:xfrm>
            <a:off x="843119" y="712467"/>
            <a:ext cx="8244474" cy="261610"/>
          </a:xfrm>
          <a:prstGeom prst="rect">
            <a:avLst/>
          </a:prstGeom>
          <a:noFill/>
        </p:spPr>
        <p:txBody>
          <a:bodyPr wrap="square" rtlCol="0">
            <a:spAutoFit/>
          </a:bodyPr>
          <a:lstStyle/>
          <a:p>
            <a:pPr lvl="0" algn="ctr" defTabSz="913843">
              <a:defRPr/>
            </a:pPr>
            <a:r>
              <a:rPr lang="en-US" sz="1100" dirty="0">
                <a:solidFill>
                  <a:srgbClr val="000000"/>
                </a:solidFill>
                <a:latin typeface="Arial" panose="020B0604020202020204" pitchFamily="34" charset="0"/>
                <a:cs typeface="Arial" panose="020B0604020202020204" pitchFamily="34" charset="0"/>
              </a:rPr>
              <a:t>C.L. Cosgrove, J. Wells, A. W. Nolin, J. </a:t>
            </a:r>
            <a:r>
              <a:rPr lang="en-US" sz="1100" dirty="0" err="1">
                <a:solidFill>
                  <a:srgbClr val="000000"/>
                </a:solidFill>
                <a:latin typeface="Arial" panose="020B0604020202020204" pitchFamily="34" charset="0"/>
                <a:cs typeface="Arial" panose="020B0604020202020204" pitchFamily="34" charset="0"/>
              </a:rPr>
              <a:t>Putera</a:t>
            </a:r>
            <a:r>
              <a:rPr lang="en-US" sz="1100" dirty="0">
                <a:solidFill>
                  <a:srgbClr val="000000"/>
                </a:solidFill>
                <a:latin typeface="Arial" panose="020B0604020202020204" pitchFamily="34" charset="0"/>
                <a:cs typeface="Arial" panose="020B0604020202020204" pitchFamily="34" charset="0"/>
              </a:rPr>
              <a:t>, and L.R. </a:t>
            </a:r>
            <a:r>
              <a:rPr lang="en-US" sz="1100" dirty="0" err="1">
                <a:solidFill>
                  <a:srgbClr val="000000"/>
                </a:solidFill>
                <a:latin typeface="Arial" panose="020B0604020202020204" pitchFamily="34" charset="0"/>
                <a:cs typeface="Arial" panose="020B0604020202020204" pitchFamily="34" charset="0"/>
              </a:rPr>
              <a:t>Prugh</a:t>
            </a:r>
            <a:r>
              <a:rPr lang="en-US" sz="1100" dirty="0">
                <a:solidFill>
                  <a:srgbClr val="000000"/>
                </a:solidFill>
                <a:latin typeface="Arial" panose="020B0604020202020204" pitchFamily="34" charset="0"/>
                <a:cs typeface="Arial" panose="020B0604020202020204" pitchFamily="34" charset="0"/>
              </a:rPr>
              <a:t> (2021) PLOS One DOI: </a:t>
            </a:r>
            <a:r>
              <a:rPr lang="en-US" sz="1050" dirty="0">
                <a:solidFill>
                  <a:srgbClr val="000000"/>
                </a:solidFill>
                <a:latin typeface="Arial" panose="020B0604020202020204" pitchFamily="34" charset="0"/>
                <a:cs typeface="Arial" panose="020B0604020202020204" pitchFamily="34" charset="0"/>
              </a:rPr>
              <a:t>https://</a:t>
            </a:r>
            <a:r>
              <a:rPr lang="en-US" sz="1050" dirty="0" err="1">
                <a:solidFill>
                  <a:srgbClr val="000000"/>
                </a:solidFill>
                <a:latin typeface="Arial" panose="020B0604020202020204" pitchFamily="34" charset="0"/>
                <a:cs typeface="Arial" panose="020B0604020202020204" pitchFamily="34" charset="0"/>
              </a:rPr>
              <a:t>doi.org</a:t>
            </a:r>
            <a:r>
              <a:rPr lang="en-US" sz="1050" dirty="0">
                <a:solidFill>
                  <a:srgbClr val="000000"/>
                </a:solidFill>
                <a:latin typeface="Arial" panose="020B0604020202020204" pitchFamily="34" charset="0"/>
                <a:cs typeface="Arial" panose="020B0604020202020204" pitchFamily="34" charset="0"/>
              </a:rPr>
              <a:t>/10.1371/journal.pone.0244787</a:t>
            </a:r>
            <a:endParaRPr kumimoji="0" lang="en-US" sz="105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477F4E5-5411-4C29-B7A7-9F6F8192A0D3}"/>
              </a:ext>
            </a:extLst>
          </p:cNvPr>
          <p:cNvSpPr txBox="1"/>
          <p:nvPr/>
        </p:nvSpPr>
        <p:spPr>
          <a:xfrm>
            <a:off x="0" y="1079125"/>
            <a:ext cx="4400570" cy="1384995"/>
          </a:xfrm>
          <a:prstGeom prst="rect">
            <a:avLst/>
          </a:prstGeom>
          <a:noFill/>
        </p:spPr>
        <p:txBody>
          <a:bodyPr wrap="square" rtlCol="0">
            <a:spAutoFit/>
          </a:bodyPr>
          <a:lstStyle/>
          <a:p>
            <a:pPr marL="0" indent="0">
              <a:buNone/>
            </a:pPr>
            <a:r>
              <a:rPr lang="en-US" sz="1200" b="1" dirty="0">
                <a:solidFill>
                  <a:schemeClr val="accent2"/>
                </a:solidFill>
                <a:latin typeface="Arial"/>
                <a:cs typeface="Arial"/>
              </a:rPr>
              <a:t>Background: </a:t>
            </a:r>
          </a:p>
          <a:p>
            <a:r>
              <a:rPr lang="en-US" sz="1200" dirty="0">
                <a:solidFill>
                  <a:schemeClr val="accent2"/>
                </a:solidFill>
                <a:latin typeface="Arial"/>
                <a:cs typeface="Arial"/>
              </a:rPr>
              <a:t>Dall’s sheep (</a:t>
            </a:r>
            <a:r>
              <a:rPr lang="en-US" sz="1200" i="1" dirty="0">
                <a:solidFill>
                  <a:schemeClr val="accent2"/>
                </a:solidFill>
                <a:latin typeface="Arial"/>
                <a:cs typeface="Arial"/>
              </a:rPr>
              <a:t>Ovis dalli dalli</a:t>
            </a:r>
            <a:r>
              <a:rPr lang="en-US" sz="1200" dirty="0">
                <a:solidFill>
                  <a:schemeClr val="accent2"/>
                </a:solidFill>
                <a:latin typeface="Arial"/>
                <a:cs typeface="Arial"/>
              </a:rPr>
              <a:t>) are endemic to alpine areas of northwestern North America and are an ungulate species of high economic and cultural importance. Populations have experienced large fluctuations in size, but it is not known how the seasonality of snow accumulation and characteristics such as depth and density may affect Dall’s sheep productivity.</a:t>
            </a:r>
            <a:endParaRPr lang="en-US" dirty="0"/>
          </a:p>
        </p:txBody>
      </p:sp>
      <p:sp>
        <p:nvSpPr>
          <p:cNvPr id="15" name="TextBox 14">
            <a:extLst>
              <a:ext uri="{FF2B5EF4-FFF2-40B4-BE49-F238E27FC236}">
                <a16:creationId xmlns:a16="http://schemas.microsoft.com/office/drawing/2014/main" id="{68D06463-CE57-4652-B40E-872FB6CB21D6}"/>
              </a:ext>
            </a:extLst>
          </p:cNvPr>
          <p:cNvSpPr txBox="1"/>
          <p:nvPr/>
        </p:nvSpPr>
        <p:spPr>
          <a:xfrm>
            <a:off x="-2734" y="4209215"/>
            <a:ext cx="4681059" cy="1384995"/>
          </a:xfrm>
          <a:prstGeom prst="rect">
            <a:avLst/>
          </a:prstGeom>
          <a:noFill/>
        </p:spPr>
        <p:txBody>
          <a:bodyPr wrap="square" rtlCol="0">
            <a:spAutoFit/>
          </a:bodyPr>
          <a:lstStyle/>
          <a:p>
            <a:pPr marL="0" indent="0">
              <a:spcBef>
                <a:spcPts val="0"/>
              </a:spcBef>
              <a:buNone/>
            </a:pPr>
            <a:r>
              <a:rPr lang="en-US" sz="1200" b="1" dirty="0">
                <a:solidFill>
                  <a:srgbClr val="3333CC"/>
                </a:solidFill>
                <a:latin typeface="Arial" panose="020B0604020202020204" pitchFamily="34" charset="0"/>
                <a:cs typeface="Arial" panose="020B0604020202020204" pitchFamily="34" charset="0"/>
              </a:rPr>
              <a:t>Results:</a:t>
            </a:r>
          </a:p>
          <a:p>
            <a:pPr lvl="0">
              <a:spcAft>
                <a:spcPts val="600"/>
              </a:spcAft>
              <a:defRPr/>
            </a:pPr>
            <a:r>
              <a:rPr lang="en-US" sz="1200" dirty="0">
                <a:solidFill>
                  <a:srgbClr val="3333CC"/>
                </a:solidFill>
                <a:latin typeface="Arial" panose="020B0604020202020204" pitchFamily="34" charset="0"/>
                <a:cs typeface="Arial" panose="020B0604020202020204" pitchFamily="34" charset="0"/>
              </a:rPr>
              <a:t>In contrast to prior studies that have highlighted the importance of spring snow cover, we found that fall snow depth and fall air temperature were the best predictors of Dall’s sheep productivity. These factors explained 41% of the variance in lamb-to-ewe ratios (R</a:t>
            </a:r>
            <a:r>
              <a:rPr lang="en-US" sz="1200" baseline="30000" dirty="0">
                <a:solidFill>
                  <a:srgbClr val="3333CC"/>
                </a:solidFill>
                <a:latin typeface="Arial" panose="020B0604020202020204" pitchFamily="34" charset="0"/>
                <a:cs typeface="Arial" panose="020B0604020202020204" pitchFamily="34" charset="0"/>
              </a:rPr>
              <a:t>2</a:t>
            </a:r>
            <a:r>
              <a:rPr lang="en-US" sz="1200" dirty="0">
                <a:solidFill>
                  <a:srgbClr val="3333CC"/>
                </a:solidFill>
                <a:latin typeface="Arial" panose="020B0604020202020204" pitchFamily="34" charset="0"/>
                <a:cs typeface="Arial" panose="020B0604020202020204" pitchFamily="34" charset="0"/>
              </a:rPr>
              <a:t> = .41, </a:t>
            </a:r>
            <a:r>
              <a:rPr lang="en-US" sz="1200" dirty="0" smtClean="0">
                <a:solidFill>
                  <a:srgbClr val="3333CC"/>
                </a:solidFill>
                <a:latin typeface="Arial" panose="020B0604020202020204" pitchFamily="34" charset="0"/>
                <a:cs typeface="Arial" panose="020B0604020202020204" pitchFamily="34" charset="0"/>
              </a:rPr>
              <a:t>F</a:t>
            </a:r>
            <a:r>
              <a:rPr lang="en-US" sz="1200" baseline="-25000" dirty="0" smtClean="0">
                <a:solidFill>
                  <a:srgbClr val="3333CC"/>
                </a:solidFill>
                <a:latin typeface="Arial" panose="020B0604020202020204" pitchFamily="34" charset="0"/>
                <a:cs typeface="Arial" panose="020B0604020202020204" pitchFamily="34" charset="0"/>
              </a:rPr>
              <a:t>2,38</a:t>
            </a:r>
            <a:r>
              <a:rPr lang="en-US" sz="1200" dirty="0" smtClean="0">
                <a:solidFill>
                  <a:srgbClr val="3333CC"/>
                </a:solidFill>
                <a:latin typeface="Arial" panose="020B0604020202020204" pitchFamily="34" charset="0"/>
                <a:cs typeface="Arial" panose="020B0604020202020204" pitchFamily="34" charset="0"/>
              </a:rPr>
              <a:t> </a:t>
            </a:r>
            <a:r>
              <a:rPr lang="en-US" sz="1200" dirty="0">
                <a:solidFill>
                  <a:srgbClr val="3333CC"/>
                </a:solidFill>
                <a:latin typeface="Arial" panose="020B0604020202020204" pitchFamily="34" charset="0"/>
                <a:cs typeface="Arial" panose="020B0604020202020204" pitchFamily="34" charset="0"/>
              </a:rPr>
              <a:t>= 14.89, p&lt;0.001), with decreased lamb production following deep snow conditions and colder fall temperatures.</a:t>
            </a:r>
            <a:endParaRPr lang="en-US" sz="1200" b="1" dirty="0">
              <a:solidFill>
                <a:srgbClr val="3333CC"/>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46B7BE2-8A82-426F-BA7C-9939E309AC9D}"/>
              </a:ext>
            </a:extLst>
          </p:cNvPr>
          <p:cNvSpPr txBox="1"/>
          <p:nvPr/>
        </p:nvSpPr>
        <p:spPr>
          <a:xfrm>
            <a:off x="-1" y="5527422"/>
            <a:ext cx="4678325" cy="1200329"/>
          </a:xfrm>
          <a:prstGeom prst="rect">
            <a:avLst/>
          </a:prstGeom>
          <a:noFill/>
        </p:spPr>
        <p:txBody>
          <a:bodyPr wrap="square" rtlCol="0">
            <a:spAutoFit/>
          </a:bodyPr>
          <a:lstStyle/>
          <a:p>
            <a:pPr marL="0" lvl="0" indent="0">
              <a:spcBef>
                <a:spcPts val="0"/>
              </a:spcBef>
              <a:buNone/>
              <a:defRPr/>
            </a:pPr>
            <a:r>
              <a:rPr lang="en-US" sz="1200" b="1" dirty="0">
                <a:solidFill>
                  <a:srgbClr val="3333CC"/>
                </a:solidFill>
                <a:latin typeface="Arial" panose="020B0604020202020204" pitchFamily="34" charset="0"/>
                <a:cs typeface="Arial" panose="020B0604020202020204" pitchFamily="34" charset="0"/>
              </a:rPr>
              <a:t>Significance:</a:t>
            </a:r>
          </a:p>
          <a:p>
            <a:pPr lvl="0">
              <a:defRPr/>
            </a:pPr>
            <a:r>
              <a:rPr lang="en-US" sz="1200" dirty="0">
                <a:solidFill>
                  <a:srgbClr val="3333CC"/>
                </a:solidFill>
                <a:latin typeface="Arial" panose="020B0604020202020204" pitchFamily="34" charset="0"/>
                <a:cs typeface="Arial" panose="020B0604020202020204" pitchFamily="34" charset="0"/>
              </a:rPr>
              <a:t>Our results suggest the early establishment and persistence of challenging snow conditions is more important than snow conditions immediately prior to and during lambing. These findings may help wildlife managers to better predict Dall’s sheep population dynamics.</a:t>
            </a:r>
            <a:endParaRPr lang="en-US" dirty="0"/>
          </a:p>
        </p:txBody>
      </p:sp>
      <p:sp>
        <p:nvSpPr>
          <p:cNvPr id="20" name="TextBox 19">
            <a:extLst>
              <a:ext uri="{FF2B5EF4-FFF2-40B4-BE49-F238E27FC236}">
                <a16:creationId xmlns:a16="http://schemas.microsoft.com/office/drawing/2014/main" id="{3432E2C7-C42E-CD48-BF42-A7A35E81680F}"/>
              </a:ext>
            </a:extLst>
          </p:cNvPr>
          <p:cNvSpPr txBox="1"/>
          <p:nvPr/>
        </p:nvSpPr>
        <p:spPr>
          <a:xfrm>
            <a:off x="4919472" y="5952206"/>
            <a:ext cx="4224528" cy="861774"/>
          </a:xfrm>
          <a:prstGeom prst="rect">
            <a:avLst/>
          </a:prstGeom>
          <a:noFill/>
        </p:spPr>
        <p:txBody>
          <a:bodyPr wrap="square" rtlCol="0">
            <a:spAutoFit/>
          </a:bodyPr>
          <a:lstStyle/>
          <a:p>
            <a:r>
              <a:rPr lang="en-US" sz="1000" dirty="0">
                <a:solidFill>
                  <a:srgbClr val="3333CC"/>
                </a:solidFill>
                <a:latin typeface="Arial" panose="020B0604020202020204" pitchFamily="34" charset="0"/>
                <a:cs typeface="Arial" panose="020B0604020202020204" pitchFamily="34" charset="0"/>
              </a:rPr>
              <a:t>Figure: Top panel - map of study area located in the in the northern Wrangell-St. Elias National Park and Preserve. Bottom panel - A) An increase in fall mean snow depth decreases Dall’s sheep productivity (lamb-to-ewe ratio), whereas B) increased fall mean air temperature increases lamb productivity. </a:t>
            </a:r>
          </a:p>
        </p:txBody>
      </p:sp>
    </p:spTree>
    <p:extLst>
      <p:ext uri="{BB962C8B-B14F-4D97-AF65-F5344CB8AC3E}">
        <p14:creationId xmlns:p14="http://schemas.microsoft.com/office/powerpoint/2010/main" val="169631667"/>
      </p:ext>
    </p:extLst>
  </p:cSld>
  <p:clrMapOvr>
    <a:masterClrMapping/>
  </p:clrMapOvr>
</p:sld>
</file>

<file path=ppt/theme/theme1.xml><?xml version="1.0" encoding="utf-8"?>
<a:theme xmlns:a="http://schemas.openxmlformats.org/drawingml/2006/main" name="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13831</TotalTime>
  <Words>489</Words>
  <Application>Microsoft Office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GPMC Nov 2001</vt:lpstr>
      <vt:lpstr>Seasonal influence of snow conditions on Dall’s sheep productivity in Wrangell-St Elias National Park and Preserve</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Laura R Prugh</cp:lastModifiedBy>
  <cp:revision>164</cp:revision>
  <cp:lastPrinted>2016-12-19T15:06:13Z</cp:lastPrinted>
  <dcterms:created xsi:type="dcterms:W3CDTF">2014-07-25T19:02:24Z</dcterms:created>
  <dcterms:modified xsi:type="dcterms:W3CDTF">2021-02-24T05:09:49Z</dcterms:modified>
</cp:coreProperties>
</file>