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0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12B99-977A-4BC9-B957-A5E39036DB85}" type="datetimeFigureOut">
              <a:rPr lang="en-US" smtClean="0"/>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C8B67-F70B-40B2-99C2-812AFC712A42}" type="slidenum">
              <a:rPr lang="en-US" smtClean="0"/>
              <a:t>‹#›</a:t>
            </a:fld>
            <a:endParaRPr lang="en-US"/>
          </a:p>
        </p:txBody>
      </p:sp>
    </p:spTree>
    <p:extLst>
      <p:ext uri="{BB962C8B-B14F-4D97-AF65-F5344CB8AC3E}">
        <p14:creationId xmlns:p14="http://schemas.microsoft.com/office/powerpoint/2010/main" val="373971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8CEF-723C-4998-AD8B-FFC1F88AED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4944A-A822-45CE-A63C-77E9E89EA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45B676-7F22-4E49-B7E8-BE67EE9C7266}"/>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5" name="Footer Placeholder 4">
            <a:extLst>
              <a:ext uri="{FF2B5EF4-FFF2-40B4-BE49-F238E27FC236}">
                <a16:creationId xmlns:a16="http://schemas.microsoft.com/office/drawing/2014/main" id="{4FE17EBC-52D5-4743-A32C-D17EF531C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1F8B6-47C7-47BC-B0FD-E022E64245C8}"/>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128676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6B8D-ABE1-4B01-A9E0-0086FB413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27185-A6BA-4EAE-9CE0-58E8D83754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E47DF-DAD1-485A-A7C1-C20961E2A7A6}"/>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5" name="Footer Placeholder 4">
            <a:extLst>
              <a:ext uri="{FF2B5EF4-FFF2-40B4-BE49-F238E27FC236}">
                <a16:creationId xmlns:a16="http://schemas.microsoft.com/office/drawing/2014/main" id="{A444E174-AA3A-4819-BB83-D346D7D1B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ACD3B-7D30-446F-B440-2895EA129A3F}"/>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268879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437C0-A4EB-4440-83D0-BF9C2153D3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B58F9C-B821-4EAC-ADDD-F5ACBC5A8F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915AE-7FE3-45CD-A637-8604ABDCA477}"/>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5" name="Footer Placeholder 4">
            <a:extLst>
              <a:ext uri="{FF2B5EF4-FFF2-40B4-BE49-F238E27FC236}">
                <a16:creationId xmlns:a16="http://schemas.microsoft.com/office/drawing/2014/main" id="{8B824F8D-18B4-4704-83C1-0FBDE2DEE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1BC5-E762-4795-92E4-414D56D18E22}"/>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137119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1C55-C738-4C38-8646-FDF7B5F3B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65416-E678-4023-9850-E6ED5B775D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5F7BB-38D5-4E96-ABC2-7091DA4F988C}"/>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5" name="Footer Placeholder 4">
            <a:extLst>
              <a:ext uri="{FF2B5EF4-FFF2-40B4-BE49-F238E27FC236}">
                <a16:creationId xmlns:a16="http://schemas.microsoft.com/office/drawing/2014/main" id="{8F20DF1C-43C8-4675-8389-50A67C2B9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0B14A-0279-4760-9523-E373D0DE64C7}"/>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127796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13F8-C89E-443C-84EC-E1DA284581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1A6913-5825-469F-B328-7951B7FB2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BBE92B-0EB5-4F89-A395-F9FDF9B41C6D}"/>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5" name="Footer Placeholder 4">
            <a:extLst>
              <a:ext uri="{FF2B5EF4-FFF2-40B4-BE49-F238E27FC236}">
                <a16:creationId xmlns:a16="http://schemas.microsoft.com/office/drawing/2014/main" id="{C8CB6218-9F1C-4ECE-91FE-2F010406B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C58D8-722A-41B7-B64B-9FB4094AAD7C}"/>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91200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C095-EBE4-4494-B0EC-D3560607BE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C0924A-D578-48C2-B08B-6E58259B8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ABD289-56F1-4747-AC89-784C7DCE8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2FE350-B83A-463A-A49C-3AC3D7C96609}"/>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6" name="Footer Placeholder 5">
            <a:extLst>
              <a:ext uri="{FF2B5EF4-FFF2-40B4-BE49-F238E27FC236}">
                <a16:creationId xmlns:a16="http://schemas.microsoft.com/office/drawing/2014/main" id="{A285FEF7-E39A-4C80-9548-12C1D2709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7558C-07E6-4CE9-BA00-30D7CAF993F2}"/>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405631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0CAD-5658-41B7-AC31-4C5E62306D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80866-3951-4775-B3B1-10BC5D3C8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256BB4-A9D3-4C84-9653-797AF037A4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40684-3814-4D74-9C98-5ABF0BA708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1FE2C5-3455-4BCC-BB80-D0CA11B33F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006EEF-92BE-4D00-BA51-B893C286AAE0}"/>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8" name="Footer Placeholder 7">
            <a:extLst>
              <a:ext uri="{FF2B5EF4-FFF2-40B4-BE49-F238E27FC236}">
                <a16:creationId xmlns:a16="http://schemas.microsoft.com/office/drawing/2014/main" id="{3F108793-BB24-4443-89BA-D448BF6C04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C0554D-73EC-4C80-9523-C46DA11D8E5D}"/>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276296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FF2B-0559-472B-BBC8-D7B2BCD901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4A42FD-6FC0-431A-AE54-92C6708480D1}"/>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4" name="Footer Placeholder 3">
            <a:extLst>
              <a:ext uri="{FF2B5EF4-FFF2-40B4-BE49-F238E27FC236}">
                <a16:creationId xmlns:a16="http://schemas.microsoft.com/office/drawing/2014/main" id="{913DAD7A-E0D4-45FA-8AFC-3588392E94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3CFFD9-832F-4FD6-BF51-FCAEC709E5D1}"/>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59048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DA0B3A-318D-4DF0-B4EC-E6FE331B0950}"/>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3" name="Footer Placeholder 2">
            <a:extLst>
              <a:ext uri="{FF2B5EF4-FFF2-40B4-BE49-F238E27FC236}">
                <a16:creationId xmlns:a16="http://schemas.microsoft.com/office/drawing/2014/main" id="{57FF359B-7C1E-4408-823E-116E1A8838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AE1DB4-F0E2-4329-AB00-A1C1AE39D0CB}"/>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309199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64C3-8C26-4234-BC8D-9D6035DE0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09DE7-A213-4369-ACAB-66BCABF28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945FF-2EC5-46A2-98AB-D97330B9A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B89E9-06C8-4A6B-9A42-58C33D3B13BB}"/>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6" name="Footer Placeholder 5">
            <a:extLst>
              <a:ext uri="{FF2B5EF4-FFF2-40B4-BE49-F238E27FC236}">
                <a16:creationId xmlns:a16="http://schemas.microsoft.com/office/drawing/2014/main" id="{E4DCA8E9-C350-4802-A043-C89E085667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77D3C-5DA2-43AE-B21C-FBA11ECF342C}"/>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2244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21CE-9115-4CE3-8A35-E98CF7D75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F6AAF0-A35F-4C07-AE35-B558B3486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A843E-72B5-4CD2-B287-63BCF82CD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491C3-35F0-441E-9732-400FCFCC6DAB}"/>
              </a:ext>
            </a:extLst>
          </p:cNvPr>
          <p:cNvSpPr>
            <a:spLocks noGrp="1"/>
          </p:cNvSpPr>
          <p:nvPr>
            <p:ph type="dt" sz="half" idx="10"/>
          </p:nvPr>
        </p:nvSpPr>
        <p:spPr/>
        <p:txBody>
          <a:bodyPr/>
          <a:lstStyle/>
          <a:p>
            <a:fld id="{D47CE7A3-D4F2-4B76-AD76-E93F47E8F9C4}" type="datetimeFigureOut">
              <a:rPr lang="en-US" smtClean="0"/>
              <a:t>6/9/2020</a:t>
            </a:fld>
            <a:endParaRPr lang="en-US"/>
          </a:p>
        </p:txBody>
      </p:sp>
      <p:sp>
        <p:nvSpPr>
          <p:cNvPr id="6" name="Footer Placeholder 5">
            <a:extLst>
              <a:ext uri="{FF2B5EF4-FFF2-40B4-BE49-F238E27FC236}">
                <a16:creationId xmlns:a16="http://schemas.microsoft.com/office/drawing/2014/main" id="{C7742267-C19C-4860-A08F-7AF2C25DD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575877-0A5D-4C18-8A89-7AA56A9B62FC}"/>
              </a:ext>
            </a:extLst>
          </p:cNvPr>
          <p:cNvSpPr>
            <a:spLocks noGrp="1"/>
          </p:cNvSpPr>
          <p:nvPr>
            <p:ph type="sldNum" sz="quarter" idx="12"/>
          </p:nvPr>
        </p:nvSpPr>
        <p:spPr/>
        <p:txBody>
          <a:bodyPr/>
          <a:lstStyle/>
          <a:p>
            <a:fld id="{C4EDE022-7273-4C17-9495-E913F10D1812}" type="slidenum">
              <a:rPr lang="en-US" smtClean="0"/>
              <a:t>‹#›</a:t>
            </a:fld>
            <a:endParaRPr lang="en-US"/>
          </a:p>
        </p:txBody>
      </p:sp>
    </p:spTree>
    <p:extLst>
      <p:ext uri="{BB962C8B-B14F-4D97-AF65-F5344CB8AC3E}">
        <p14:creationId xmlns:p14="http://schemas.microsoft.com/office/powerpoint/2010/main" val="123989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3E89E8-C725-432E-A6FE-1DB56B002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7E39D-672B-45C6-9F77-25D23DD5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F6DEA-E019-4951-99DA-0C7693B37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CE7A3-D4F2-4B76-AD76-E93F47E8F9C4}" type="datetimeFigureOut">
              <a:rPr lang="en-US" smtClean="0"/>
              <a:t>6/9/2020</a:t>
            </a:fld>
            <a:endParaRPr lang="en-US"/>
          </a:p>
        </p:txBody>
      </p:sp>
      <p:sp>
        <p:nvSpPr>
          <p:cNvPr id="5" name="Footer Placeholder 4">
            <a:extLst>
              <a:ext uri="{FF2B5EF4-FFF2-40B4-BE49-F238E27FC236}">
                <a16:creationId xmlns:a16="http://schemas.microsoft.com/office/drawing/2014/main" id="{5D7AA93F-68E5-4DC3-8623-520AD14D0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9CAF2F-EDE5-43F3-B392-684D1C89E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DE022-7273-4C17-9495-E913F10D1812}" type="slidenum">
              <a:rPr lang="en-US" smtClean="0"/>
              <a:t>‹#›</a:t>
            </a:fld>
            <a:endParaRPr lang="en-US"/>
          </a:p>
        </p:txBody>
      </p:sp>
    </p:spTree>
    <p:extLst>
      <p:ext uri="{BB962C8B-B14F-4D97-AF65-F5344CB8AC3E}">
        <p14:creationId xmlns:p14="http://schemas.microsoft.com/office/powerpoint/2010/main" val="265110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field with a mountain in the background&#10;&#10;Description automatically generated">
            <a:extLst>
              <a:ext uri="{FF2B5EF4-FFF2-40B4-BE49-F238E27FC236}">
                <a16:creationId xmlns:a16="http://schemas.microsoft.com/office/drawing/2014/main" id="{BB800C82-5F75-4874-ADE0-A10F780F7785}"/>
              </a:ext>
            </a:extLst>
          </p:cNvPr>
          <p:cNvPicPr>
            <a:picLocks noChangeAspect="1"/>
          </p:cNvPicPr>
          <p:nvPr/>
        </p:nvPicPr>
        <p:blipFill rotWithShape="1">
          <a:blip r:embed="rId2">
            <a:extLst>
              <a:ext uri="{28A0092B-C50C-407E-A947-70E740481C1C}">
                <a14:useLocalDpi xmlns:a14="http://schemas.microsoft.com/office/drawing/2010/main" val="0"/>
              </a:ext>
            </a:extLst>
          </a:blip>
          <a:srcRect t="15524"/>
          <a:stretch/>
        </p:blipFill>
        <p:spPr>
          <a:xfrm>
            <a:off x="0" y="0"/>
            <a:ext cx="12192000" cy="6858000"/>
          </a:xfrm>
          <a:prstGeom prst="rect">
            <a:avLst/>
          </a:prstGeom>
        </p:spPr>
      </p:pic>
      <p:sp>
        <p:nvSpPr>
          <p:cNvPr id="30" name="Rectangle 29">
            <a:extLst>
              <a:ext uri="{FF2B5EF4-FFF2-40B4-BE49-F238E27FC236}">
                <a16:creationId xmlns:a16="http://schemas.microsoft.com/office/drawing/2014/main" id="{40292F46-A164-473D-8C72-5A9E12AF6A57}"/>
              </a:ext>
            </a:extLst>
          </p:cNvPr>
          <p:cNvSpPr/>
          <p:nvPr/>
        </p:nvSpPr>
        <p:spPr>
          <a:xfrm>
            <a:off x="0" y="-1"/>
            <a:ext cx="12192000" cy="1219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7F208ED-791B-4E2B-9A6E-602CA08E22E0}"/>
              </a:ext>
            </a:extLst>
          </p:cNvPr>
          <p:cNvSpPr txBox="1"/>
          <p:nvPr/>
        </p:nvSpPr>
        <p:spPr>
          <a:xfrm>
            <a:off x="3048324" y="49465"/>
            <a:ext cx="9701666" cy="984885"/>
          </a:xfrm>
          <a:prstGeom prst="rect">
            <a:avLst/>
          </a:prstGeom>
          <a:noFill/>
          <a:effectLst>
            <a:softEdge rad="63500"/>
          </a:effectLst>
        </p:spPr>
        <p:txBody>
          <a:bodyPr wrap="square" rtlCol="0">
            <a:spAutoFit/>
          </a:bodyPr>
          <a:lstStyle/>
          <a:p>
            <a:r>
              <a:rPr lang="en-US" sz="2000" b="1" dirty="0">
                <a:latin typeface="+mj-lt"/>
              </a:rPr>
              <a:t>Association between weather and Dall’s sheep </a:t>
            </a:r>
            <a:r>
              <a:rPr lang="en-US" sz="2000" b="1" i="1" dirty="0">
                <a:latin typeface="+mj-lt"/>
              </a:rPr>
              <a:t>Ovis dalli </a:t>
            </a:r>
            <a:r>
              <a:rPr lang="en-US" sz="2000" b="1" i="1" dirty="0" err="1">
                <a:latin typeface="+mj-lt"/>
              </a:rPr>
              <a:t>dalli</a:t>
            </a:r>
            <a:r>
              <a:rPr lang="en-US" sz="2000" b="1" i="1" dirty="0">
                <a:latin typeface="+mj-lt"/>
              </a:rPr>
              <a:t> </a:t>
            </a:r>
            <a:r>
              <a:rPr lang="en-US" sz="2000" b="1" dirty="0">
                <a:latin typeface="+mj-lt"/>
              </a:rPr>
              <a:t>harvest success in Alaska</a:t>
            </a:r>
          </a:p>
          <a:p>
            <a:endParaRPr lang="en-US" sz="200" b="1" dirty="0">
              <a:latin typeface="+mj-lt"/>
            </a:endParaRPr>
          </a:p>
          <a:p>
            <a:pPr lvl="0"/>
            <a:r>
              <a:rPr lang="en-US" dirty="0">
                <a:solidFill>
                  <a:prstClr val="black"/>
                </a:solidFill>
                <a:latin typeface="+mj-lt"/>
              </a:rPr>
              <a:t>Scott Leorna, Todd Brinkman, Julie McIntyre, Brad Wendling, &amp; Laura </a:t>
            </a:r>
            <a:r>
              <a:rPr lang="en-US" dirty="0" err="1">
                <a:solidFill>
                  <a:prstClr val="black"/>
                </a:solidFill>
                <a:latin typeface="+mj-lt"/>
              </a:rPr>
              <a:t>Prugh</a:t>
            </a:r>
            <a:endParaRPr lang="en-US" sz="500" dirty="0">
              <a:solidFill>
                <a:prstClr val="black"/>
              </a:solidFill>
              <a:latin typeface="+mj-lt"/>
            </a:endParaRPr>
          </a:p>
          <a:p>
            <a:pPr lvl="0"/>
            <a:r>
              <a:rPr lang="en-US" i="1" dirty="0">
                <a:solidFill>
                  <a:prstClr val="black"/>
                </a:solidFill>
                <a:latin typeface="+mj-lt"/>
              </a:rPr>
              <a:t>Journal of Wildlife Biology </a:t>
            </a:r>
            <a:r>
              <a:rPr lang="en-US" dirty="0">
                <a:solidFill>
                  <a:prstClr val="black"/>
                </a:solidFill>
                <a:latin typeface="+mj-lt"/>
              </a:rPr>
              <a:t>2020,</a:t>
            </a:r>
            <a:r>
              <a:rPr lang="en-US" i="1" dirty="0">
                <a:solidFill>
                  <a:prstClr val="black"/>
                </a:solidFill>
                <a:latin typeface="+mj-lt"/>
              </a:rPr>
              <a:t> </a:t>
            </a:r>
            <a:r>
              <a:rPr lang="en-US" dirty="0">
                <a:solidFill>
                  <a:prstClr val="black"/>
                </a:solidFill>
                <a:latin typeface="+mj-lt"/>
              </a:rPr>
              <a:t>doi:10.2981/wlb.00660</a:t>
            </a:r>
            <a:endParaRPr lang="en-US" sz="2800" b="1" dirty="0">
              <a:latin typeface="+mj-lt"/>
            </a:endParaRPr>
          </a:p>
        </p:txBody>
      </p:sp>
      <p:cxnSp>
        <p:nvCxnSpPr>
          <p:cNvPr id="27" name="Straight Connector 26">
            <a:extLst>
              <a:ext uri="{FF2B5EF4-FFF2-40B4-BE49-F238E27FC236}">
                <a16:creationId xmlns:a16="http://schemas.microsoft.com/office/drawing/2014/main" id="{55E90404-3807-4972-9E80-E7A7C8D60631}"/>
              </a:ext>
            </a:extLst>
          </p:cNvPr>
          <p:cNvCxnSpPr>
            <a:cxnSpLocks/>
          </p:cNvCxnSpPr>
          <p:nvPr/>
        </p:nvCxnSpPr>
        <p:spPr>
          <a:xfrm>
            <a:off x="0" y="1163802"/>
            <a:ext cx="12192000" cy="0"/>
          </a:xfrm>
          <a:prstGeom prst="line">
            <a:avLst/>
          </a:prstGeom>
          <a:ln w="127000" cmpd="tri">
            <a:solidFill>
              <a:srgbClr val="00548B"/>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31C7852-D69D-4F8D-B9EE-F1E7E2390323}"/>
              </a:ext>
            </a:extLst>
          </p:cNvPr>
          <p:cNvGrpSpPr/>
          <p:nvPr/>
        </p:nvGrpSpPr>
        <p:grpSpPr>
          <a:xfrm>
            <a:off x="243228" y="35060"/>
            <a:ext cx="2375431" cy="1037302"/>
            <a:chOff x="7244137" y="7900773"/>
            <a:chExt cx="2375431" cy="1037302"/>
          </a:xfrm>
        </p:grpSpPr>
        <p:pic>
          <p:nvPicPr>
            <p:cNvPr id="11" name="Picture 10" descr="A close up of a logo&#10;&#10;Description automatically generated">
              <a:extLst>
                <a:ext uri="{FF2B5EF4-FFF2-40B4-BE49-F238E27FC236}">
                  <a16:creationId xmlns:a16="http://schemas.microsoft.com/office/drawing/2014/main" id="{175CD2C7-C571-4FE3-9D49-32442E2071A2}"/>
                </a:ext>
              </a:extLst>
            </p:cNvPr>
            <p:cNvPicPr>
              <a:picLocks noChangeAspect="1"/>
            </p:cNvPicPr>
            <p:nvPr/>
          </p:nvPicPr>
          <p:blipFill rotWithShape="1">
            <a:blip r:embed="rId3">
              <a:extLst>
                <a:ext uri="{28A0092B-C50C-407E-A947-70E740481C1C}">
                  <a14:useLocalDpi xmlns:a14="http://schemas.microsoft.com/office/drawing/2010/main" val="0"/>
                </a:ext>
              </a:extLst>
            </a:blip>
            <a:srcRect l="3957" t="17062" r="3726" b="15247"/>
            <a:stretch/>
          </p:blipFill>
          <p:spPr>
            <a:xfrm>
              <a:off x="7996407" y="7976116"/>
              <a:ext cx="1623161" cy="345210"/>
            </a:xfrm>
            <a:prstGeom prst="rect">
              <a:avLst/>
            </a:prstGeom>
          </p:spPr>
        </p:pic>
        <p:pic>
          <p:nvPicPr>
            <p:cNvPr id="14" name="Picture 13">
              <a:extLst>
                <a:ext uri="{FF2B5EF4-FFF2-40B4-BE49-F238E27FC236}">
                  <a16:creationId xmlns:a16="http://schemas.microsoft.com/office/drawing/2014/main" id="{A3527F47-2339-4686-9B2C-8982148315FA}"/>
                </a:ext>
              </a:extLst>
            </p:cNvPr>
            <p:cNvPicPr>
              <a:picLocks noChangeAspect="1"/>
            </p:cNvPicPr>
            <p:nvPr/>
          </p:nvPicPr>
          <p:blipFill rotWithShape="1">
            <a:blip r:embed="rId4"/>
            <a:srcRect l="18298" t="9969" r="16836" b="10282"/>
            <a:stretch/>
          </p:blipFill>
          <p:spPr>
            <a:xfrm>
              <a:off x="7244137" y="7900773"/>
              <a:ext cx="598157" cy="490258"/>
            </a:xfrm>
            <a:prstGeom prst="rect">
              <a:avLst/>
            </a:prstGeom>
          </p:spPr>
        </p:pic>
        <p:pic>
          <p:nvPicPr>
            <p:cNvPr id="15" name="Picture 14">
              <a:extLst>
                <a:ext uri="{FF2B5EF4-FFF2-40B4-BE49-F238E27FC236}">
                  <a16:creationId xmlns:a16="http://schemas.microsoft.com/office/drawing/2014/main" id="{1AE69E20-A02A-44E5-A1B4-7F77EECCE03F}"/>
                </a:ext>
              </a:extLst>
            </p:cNvPr>
            <p:cNvPicPr>
              <a:picLocks noChangeAspect="1"/>
            </p:cNvPicPr>
            <p:nvPr/>
          </p:nvPicPr>
          <p:blipFill>
            <a:blip r:embed="rId5"/>
            <a:stretch>
              <a:fillRect/>
            </a:stretch>
          </p:blipFill>
          <p:spPr>
            <a:xfrm>
              <a:off x="7988367" y="8506141"/>
              <a:ext cx="1623161" cy="338559"/>
            </a:xfrm>
            <a:prstGeom prst="rect">
              <a:avLst/>
            </a:prstGeom>
          </p:spPr>
        </p:pic>
        <p:pic>
          <p:nvPicPr>
            <p:cNvPr id="17" name="Picture 16">
              <a:extLst>
                <a:ext uri="{FF2B5EF4-FFF2-40B4-BE49-F238E27FC236}">
                  <a16:creationId xmlns:a16="http://schemas.microsoft.com/office/drawing/2014/main" id="{13FEEB2C-7E7F-4B29-81FA-AFD76BA621C0}"/>
                </a:ext>
              </a:extLst>
            </p:cNvPr>
            <p:cNvPicPr>
              <a:picLocks noChangeAspect="1"/>
            </p:cNvPicPr>
            <p:nvPr/>
          </p:nvPicPr>
          <p:blipFill>
            <a:blip r:embed="rId6"/>
            <a:stretch>
              <a:fillRect/>
            </a:stretch>
          </p:blipFill>
          <p:spPr>
            <a:xfrm>
              <a:off x="7253761" y="8403846"/>
              <a:ext cx="534229" cy="534229"/>
            </a:xfrm>
            <a:prstGeom prst="rect">
              <a:avLst/>
            </a:prstGeom>
          </p:spPr>
        </p:pic>
      </p:grpSp>
      <p:grpSp>
        <p:nvGrpSpPr>
          <p:cNvPr id="44" name="Group 43">
            <a:extLst>
              <a:ext uri="{FF2B5EF4-FFF2-40B4-BE49-F238E27FC236}">
                <a16:creationId xmlns:a16="http://schemas.microsoft.com/office/drawing/2014/main" id="{F4126BBC-2B39-41EB-A796-C392A5A31F47}"/>
              </a:ext>
            </a:extLst>
          </p:cNvPr>
          <p:cNvGrpSpPr/>
          <p:nvPr/>
        </p:nvGrpSpPr>
        <p:grpSpPr>
          <a:xfrm>
            <a:off x="3531247" y="1300441"/>
            <a:ext cx="5129506" cy="5476298"/>
            <a:chOff x="3531245" y="1149481"/>
            <a:chExt cx="5129506" cy="5476298"/>
          </a:xfrm>
        </p:grpSpPr>
        <p:sp>
          <p:nvSpPr>
            <p:cNvPr id="8" name="TextBox 7">
              <a:extLst>
                <a:ext uri="{FF2B5EF4-FFF2-40B4-BE49-F238E27FC236}">
                  <a16:creationId xmlns:a16="http://schemas.microsoft.com/office/drawing/2014/main" id="{3937788C-CF86-4149-8A57-DDDB60E8052E}"/>
                </a:ext>
              </a:extLst>
            </p:cNvPr>
            <p:cNvSpPr txBox="1"/>
            <p:nvPr/>
          </p:nvSpPr>
          <p:spPr>
            <a:xfrm>
              <a:off x="3531245" y="5533172"/>
              <a:ext cx="5129506" cy="1092607"/>
            </a:xfrm>
            <a:prstGeom prst="rect">
              <a:avLst/>
            </a:prstGeom>
            <a:solidFill>
              <a:schemeClr val="bg1"/>
            </a:solidFill>
          </p:spPr>
          <p:txBody>
            <a:bodyPr wrap="square" rtlCol="0">
              <a:spAutoFit/>
            </a:bodyPr>
            <a:lstStyle/>
            <a:p>
              <a:r>
                <a:rPr lang="en-US" sz="1300" b="1" dirty="0"/>
                <a:t>Figure:</a:t>
              </a:r>
              <a:r>
                <a:rPr lang="en-US" sz="1300" dirty="0"/>
                <a:t> Estimates for all hunter, resident, and non-resident models for how a mean and two standard deviation (2SD) from the mean decrease (a) and increase (b) in each weather parameter affects percent change in daily Dall’s sheep harvest in Alaska, USA. Error bars represent the standard error calculated using the delta method.</a:t>
              </a:r>
            </a:p>
          </p:txBody>
        </p:sp>
        <p:pic>
          <p:nvPicPr>
            <p:cNvPr id="43" name="Picture 42" descr="A screenshot of a cell phone&#10;&#10;Description automatically generated">
              <a:extLst>
                <a:ext uri="{FF2B5EF4-FFF2-40B4-BE49-F238E27FC236}">
                  <a16:creationId xmlns:a16="http://schemas.microsoft.com/office/drawing/2014/main" id="{0844006A-87F7-4B9E-8758-BAFB9C863744}"/>
                </a:ext>
              </a:extLst>
            </p:cNvPr>
            <p:cNvPicPr>
              <a:picLocks noChangeAspect="1"/>
            </p:cNvPicPr>
            <p:nvPr/>
          </p:nvPicPr>
          <p:blipFill rotWithShape="1">
            <a:blip r:embed="rId7">
              <a:extLst>
                <a:ext uri="{28A0092B-C50C-407E-A947-70E740481C1C}">
                  <a14:useLocalDpi xmlns:a14="http://schemas.microsoft.com/office/drawing/2010/main" val="0"/>
                </a:ext>
              </a:extLst>
            </a:blip>
            <a:srcRect l="908" t="622" r="766" b="1962"/>
            <a:stretch/>
          </p:blipFill>
          <p:spPr>
            <a:xfrm>
              <a:off x="3531245" y="1149481"/>
              <a:ext cx="5129506" cy="4388920"/>
            </a:xfrm>
            <a:prstGeom prst="rect">
              <a:avLst/>
            </a:prstGeom>
          </p:spPr>
        </p:pic>
      </p:grpSp>
      <p:sp>
        <p:nvSpPr>
          <p:cNvPr id="45" name="Rectangle 44">
            <a:extLst>
              <a:ext uri="{FF2B5EF4-FFF2-40B4-BE49-F238E27FC236}">
                <a16:creationId xmlns:a16="http://schemas.microsoft.com/office/drawing/2014/main" id="{76D0FDF1-E10A-4505-A3A3-9F391BF06157}"/>
              </a:ext>
            </a:extLst>
          </p:cNvPr>
          <p:cNvSpPr/>
          <p:nvPr/>
        </p:nvSpPr>
        <p:spPr>
          <a:xfrm>
            <a:off x="123463" y="1293255"/>
            <a:ext cx="3284320" cy="5483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45CE507-31EC-48B8-AB13-35C4FF009D29}"/>
              </a:ext>
            </a:extLst>
          </p:cNvPr>
          <p:cNvSpPr txBox="1"/>
          <p:nvPr/>
        </p:nvSpPr>
        <p:spPr>
          <a:xfrm>
            <a:off x="137807" y="1298351"/>
            <a:ext cx="3284320" cy="5524589"/>
          </a:xfrm>
          <a:prstGeom prst="rect">
            <a:avLst/>
          </a:prstGeom>
          <a:noFill/>
        </p:spPr>
        <p:txBody>
          <a:bodyPr wrap="square" rtlCol="0">
            <a:spAutoFit/>
          </a:bodyPr>
          <a:lstStyle/>
          <a:p>
            <a:pPr marL="111125" indent="-111125"/>
            <a:r>
              <a:rPr lang="en-US" sz="1300" b="1" dirty="0">
                <a:cs typeface="Calibri Light" panose="020F0302020204030204" pitchFamily="34" charset="0"/>
              </a:rPr>
              <a:t>Background:</a:t>
            </a:r>
          </a:p>
          <a:p>
            <a:pPr marL="111125" indent="-111125">
              <a:buFont typeface="Arial" panose="020B0604020202020204" pitchFamily="34" charset="0"/>
              <a:buChar char="•"/>
            </a:pPr>
            <a:r>
              <a:rPr lang="en-US" sz="1300" dirty="0">
                <a:cs typeface="Calibri Light" panose="020F0302020204030204" pitchFamily="34" charset="0"/>
              </a:rPr>
              <a:t>Despite decades of the wildlife studies implying that weather conditions influence hunter harvest opportunity, few studies have quantified the impact of weather on harvest success.</a:t>
            </a:r>
          </a:p>
          <a:p>
            <a:pPr marL="111125" indent="-111125">
              <a:buFont typeface="Arial" panose="020B0604020202020204" pitchFamily="34" charset="0"/>
              <a:buChar char="•"/>
            </a:pPr>
            <a:r>
              <a:rPr lang="en-US" sz="1300" dirty="0">
                <a:cs typeface="Calibri Light" panose="020F0302020204030204" pitchFamily="34" charset="0"/>
              </a:rPr>
              <a:t>Incorporating weather variables into harvest management models may become increasingly important to wildlife managers as management adapts to a shifting climate.</a:t>
            </a:r>
          </a:p>
          <a:p>
            <a:pPr marL="111125" indent="-111125">
              <a:buFont typeface="Arial" panose="020B0604020202020204" pitchFamily="34" charset="0"/>
              <a:buChar char="•"/>
            </a:pPr>
            <a:r>
              <a:rPr lang="en-US" sz="1300" dirty="0">
                <a:cs typeface="Calibri Light" panose="020F0302020204030204" pitchFamily="34" charset="0"/>
              </a:rPr>
              <a:t>We used a long-term dataset on Dall’s sheep harvest in Alaska as a case study to explore how changes in local daily weather have affected hunter harvest success.</a:t>
            </a:r>
          </a:p>
          <a:p>
            <a:endParaRPr lang="en-US" sz="200" dirty="0">
              <a:cs typeface="Calibri Light" panose="020F0302020204030204" pitchFamily="34" charset="0"/>
            </a:endParaRPr>
          </a:p>
          <a:p>
            <a:pPr marL="111125" indent="-111125"/>
            <a:r>
              <a:rPr lang="en-US" sz="1300" b="1" dirty="0">
                <a:cs typeface="Calibri Light" panose="020F0302020204030204" pitchFamily="34" charset="0"/>
              </a:rPr>
              <a:t>Methods</a:t>
            </a:r>
            <a:r>
              <a:rPr lang="en-US" sz="1300" dirty="0">
                <a:cs typeface="Calibri Light" panose="020F0302020204030204" pitchFamily="34" charset="0"/>
              </a:rPr>
              <a:t>:</a:t>
            </a:r>
          </a:p>
          <a:p>
            <a:pPr marL="111125" indent="-111125">
              <a:buFont typeface="Arial" panose="020B0604020202020204" pitchFamily="34" charset="0"/>
              <a:buChar char="•"/>
            </a:pPr>
            <a:r>
              <a:rPr lang="en-US" sz="1300" dirty="0">
                <a:cs typeface="Calibri Light" panose="020F0302020204030204" pitchFamily="34" charset="0"/>
              </a:rPr>
              <a:t>We complied daily Dall’s sheep harvest and weather data from five major mountain regions in Alaska between 1999-2015.</a:t>
            </a:r>
          </a:p>
          <a:p>
            <a:pPr marL="111125" indent="-111125">
              <a:buFont typeface="Arial" panose="020B0604020202020204" pitchFamily="34" charset="0"/>
              <a:buChar char="•"/>
            </a:pPr>
            <a:r>
              <a:rPr lang="en-US" sz="1300" dirty="0">
                <a:cs typeface="Calibri Light" panose="020F0302020204030204" pitchFamily="34" charset="0"/>
              </a:rPr>
              <a:t>Weather variables included daily mean relative humidity, precipitation, air temperature and wind speed.</a:t>
            </a:r>
          </a:p>
          <a:p>
            <a:pPr marL="111125" indent="-111125">
              <a:buFont typeface="Arial" panose="020B0604020202020204" pitchFamily="34" charset="0"/>
              <a:buChar char="•"/>
            </a:pPr>
            <a:r>
              <a:rPr lang="en-US" sz="1300" dirty="0">
                <a:cs typeface="Calibri Light" panose="020F0302020204030204" pitchFamily="34" charset="0"/>
              </a:rPr>
              <a:t>We used generalized linear mixed models to estimate relationships between daily harvest count and weather variables using three separate models; all hunters, resident hunters and non-resident hunters. </a:t>
            </a:r>
          </a:p>
        </p:txBody>
      </p:sp>
      <p:sp>
        <p:nvSpPr>
          <p:cNvPr id="47" name="Rectangle 46">
            <a:extLst>
              <a:ext uri="{FF2B5EF4-FFF2-40B4-BE49-F238E27FC236}">
                <a16:creationId xmlns:a16="http://schemas.microsoft.com/office/drawing/2014/main" id="{26A968E6-B9CD-434C-85B4-287459C88DF1}"/>
              </a:ext>
            </a:extLst>
          </p:cNvPr>
          <p:cNvSpPr/>
          <p:nvPr/>
        </p:nvSpPr>
        <p:spPr>
          <a:xfrm>
            <a:off x="8769873" y="1294432"/>
            <a:ext cx="3284320" cy="5483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6FF0CB-5490-496D-9541-C0094CEE46AB}"/>
              </a:ext>
            </a:extLst>
          </p:cNvPr>
          <p:cNvSpPr txBox="1"/>
          <p:nvPr/>
        </p:nvSpPr>
        <p:spPr>
          <a:xfrm>
            <a:off x="8784216" y="1293255"/>
            <a:ext cx="3284320" cy="5724644"/>
          </a:xfrm>
          <a:prstGeom prst="rect">
            <a:avLst/>
          </a:prstGeom>
          <a:noFill/>
        </p:spPr>
        <p:txBody>
          <a:bodyPr wrap="square" rtlCol="0">
            <a:spAutoFit/>
          </a:bodyPr>
          <a:lstStyle/>
          <a:p>
            <a:pPr marL="111125" indent="-111125"/>
            <a:r>
              <a:rPr lang="en-US" sz="1300" b="1" dirty="0">
                <a:cs typeface="Calibri Light" panose="020F0302020204030204" pitchFamily="34" charset="0"/>
              </a:rPr>
              <a:t>Key Findings:</a:t>
            </a:r>
            <a:endParaRPr lang="en-US" sz="1300" dirty="0">
              <a:cs typeface="Calibri Light" panose="020F0302020204030204" pitchFamily="34" charset="0"/>
            </a:endParaRPr>
          </a:p>
          <a:p>
            <a:pPr marL="111125" indent="-111125">
              <a:buFont typeface="Arial" panose="020B0604020202020204" pitchFamily="34" charset="0"/>
              <a:buChar char="•"/>
            </a:pPr>
            <a:r>
              <a:rPr lang="en-US" sz="1300" dirty="0">
                <a:cs typeface="Calibri Light" panose="020F0302020204030204" pitchFamily="34" charset="0"/>
              </a:rPr>
              <a:t>We found that relative humidity had the largest effect on harvest, with average daily changes having two to three times as strong an effect on harvest as changes in precipitation, temperature or wind speed. </a:t>
            </a:r>
          </a:p>
          <a:p>
            <a:pPr marL="111125" indent="-111125">
              <a:buFont typeface="Arial" panose="020B0604020202020204" pitchFamily="34" charset="0"/>
              <a:buChar char="•"/>
            </a:pPr>
            <a:r>
              <a:rPr lang="en-US" sz="1300" dirty="0">
                <a:cs typeface="Calibri Light" panose="020F0302020204030204" pitchFamily="34" charset="0"/>
              </a:rPr>
              <a:t>Relative humidity, wind speed and precipitation had slightly greater effects, while temperature had slightly less of an effect on resident harvest as compared to non-resident harvest. </a:t>
            </a:r>
          </a:p>
          <a:p>
            <a:pPr marL="111125" indent="-111125"/>
            <a:endParaRPr lang="en-US" sz="200" dirty="0">
              <a:cs typeface="Calibri Light" panose="020F0302020204030204" pitchFamily="34" charset="0"/>
            </a:endParaRPr>
          </a:p>
          <a:p>
            <a:pPr marL="111125" indent="-111125"/>
            <a:r>
              <a:rPr lang="en-US" sz="1300" b="1" dirty="0">
                <a:cs typeface="Calibri Light" panose="020F0302020204030204" pitchFamily="34" charset="0"/>
              </a:rPr>
              <a:t>Implications</a:t>
            </a:r>
            <a:r>
              <a:rPr lang="en-US" sz="1300" dirty="0">
                <a:cs typeface="Calibri Light" panose="020F0302020204030204" pitchFamily="34" charset="0"/>
              </a:rPr>
              <a:t>:</a:t>
            </a:r>
          </a:p>
          <a:p>
            <a:pPr marL="111125" indent="-111125">
              <a:buFont typeface="Arial" panose="020B0604020202020204" pitchFamily="34" charset="0"/>
              <a:buChar char="•"/>
            </a:pPr>
            <a:r>
              <a:rPr lang="en-US" sz="1300" dirty="0">
                <a:cs typeface="Calibri Light" panose="020F0302020204030204" pitchFamily="34" charset="0"/>
              </a:rPr>
              <a:t>Quantifying weather-harvest associations may provide insight into effective strategies for adapting hunting regulations and meeting harvest goals. </a:t>
            </a:r>
          </a:p>
          <a:p>
            <a:pPr marL="111125" indent="-111125">
              <a:buFont typeface="Arial" panose="020B0604020202020204" pitchFamily="34" charset="0"/>
              <a:buChar char="•"/>
            </a:pPr>
            <a:r>
              <a:rPr lang="en-US" sz="1300" dirty="0">
                <a:cs typeface="Calibri Light" panose="020F0302020204030204" pitchFamily="34" charset="0"/>
              </a:rPr>
              <a:t>Optimizing hunter harvest will continue to be an important tool for maintaining wildlife populations at densities that are socially and ecologically acceptable.</a:t>
            </a:r>
          </a:p>
          <a:p>
            <a:pPr marL="111125" indent="-111125">
              <a:buFont typeface="Arial" panose="020B0604020202020204" pitchFamily="34" charset="0"/>
              <a:buChar char="•"/>
            </a:pPr>
            <a:r>
              <a:rPr lang="en-US" sz="1300" dirty="0">
                <a:cs typeface="Calibri Light" panose="020F0302020204030204" pitchFamily="34" charset="0"/>
              </a:rPr>
              <a:t>Incorporating weather variables into harvest models may prove useful for identifying the optimal timing of hunting seasons and for interpreting variability in harvest data.</a:t>
            </a:r>
          </a:p>
          <a:p>
            <a:pPr marL="111125" indent="-111125">
              <a:buFont typeface="Arial" panose="020B0604020202020204" pitchFamily="34" charset="0"/>
              <a:buChar char="•"/>
            </a:pPr>
            <a:r>
              <a:rPr lang="en-US" sz="1300" dirty="0">
                <a:cs typeface="Calibri Light" panose="020F0302020204030204" pitchFamily="34" charset="0"/>
              </a:rPr>
              <a:t>This study represents one of the few that has quantified the effects of weather on ungulate harvest.</a:t>
            </a:r>
          </a:p>
        </p:txBody>
      </p:sp>
    </p:spTree>
    <p:extLst>
      <p:ext uri="{BB962C8B-B14F-4D97-AF65-F5344CB8AC3E}">
        <p14:creationId xmlns:p14="http://schemas.microsoft.com/office/powerpoint/2010/main" val="3193751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4341</TotalTime>
  <Words>407</Words>
  <Application>Microsoft Office PowerPoint</Application>
  <PresentationFormat>Widescreen</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 Leorna</dc:creator>
  <cp:lastModifiedBy>Scotty Leorna</cp:lastModifiedBy>
  <cp:revision>25</cp:revision>
  <dcterms:created xsi:type="dcterms:W3CDTF">2020-06-10T02:26:35Z</dcterms:created>
  <dcterms:modified xsi:type="dcterms:W3CDTF">2020-06-13T02:47:44Z</dcterms:modified>
</cp:coreProperties>
</file>