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3" autoAdjust="0"/>
    <p:restoredTop sz="86163" autoAdjust="0"/>
  </p:normalViewPr>
  <p:slideViewPr>
    <p:cSldViewPr>
      <p:cViewPr varScale="1">
        <p:scale>
          <a:sx n="95" d="100"/>
          <a:sy n="95" d="100"/>
        </p:scale>
        <p:origin x="19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>
              <a:defRPr/>
            </a:pPr>
            <a:endParaRPr lang="en-US" dirty="0" smtClean="0">
              <a:latin typeface="+mn-lt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Citation: van de Kerk, M., Arthur, S., Bertram, M., Borg, B.,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Herriger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J., Lawler, J.,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Mangipane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B., Lambert Koizumi, C.,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Wendling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B.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Prugh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L.  2020. Environmental Influences 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Dall’s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Sheep Survival. Journal of Wildlife Management,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10.1002/jwmg.21873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NNX15AU21A (LRP):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Assessing Alpine Ecosystem Vulnerability to Environmental Change 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Sheep as an Iconic Indicator Species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Solicitation: Terrestrial Ecology (2014)</a:t>
            </a:r>
          </a:p>
          <a:p>
            <a:pPr fontAlgn="t"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9A5CA-096F-418F-9FEB-D0E4975ED5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286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76200"/>
            <a:ext cx="7467599" cy="669925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Influences 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Dall’s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Sheep Survival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81000"/>
            <a:ext cx="7700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3843"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Madelon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 Kerk,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Stephen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Arthur, Mark Bertram, Bridget Borg, Jim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Herriges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James Lawler, Buck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Mangipane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Catherine Lambert Koizumi, Brand </a:t>
            </a:r>
            <a:r>
              <a:rPr kumimoji="0" lang="en-US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Wendling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aura</a:t>
            </a:r>
            <a:r>
              <a:rPr lang="en-US" sz="1200" noProof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Prugh</a:t>
            </a:r>
            <a:r>
              <a:rPr 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913843">
              <a:defRPr/>
            </a:pP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Journal of </a:t>
            </a:r>
            <a:r>
              <a:rPr lang="fr-FR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Wildlife</a:t>
            </a:r>
            <a:r>
              <a:rPr lang="fr-FR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i="1" smtClean="0">
                <a:latin typeface="Arial" panose="020B0604020202020204" pitchFamily="34" charset="0"/>
                <a:cs typeface="Arial" panose="020B0604020202020204" pitchFamily="34" charset="0"/>
              </a:rPr>
              <a:t>Management 2020,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10.1002/jwmg.21873</a:t>
            </a:r>
          </a:p>
          <a:p>
            <a:pPr algn="ctr" defTabSz="913843">
              <a:defRPr/>
            </a:pP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4724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/>
                <a:cs typeface="Arial"/>
              </a:rPr>
              <a:t>Background: </a:t>
            </a:r>
          </a:p>
          <a:p>
            <a:pPr marL="112713" indent="-112713">
              <a:spcBef>
                <a:spcPts val="0"/>
              </a:spcBef>
            </a:pPr>
            <a:r>
              <a:rPr lang="en-US" sz="1200" dirty="0">
                <a:latin typeface="Arial"/>
                <a:cs typeface="Arial"/>
              </a:rPr>
              <a:t>Understanding how species respond to environmental conditions can assist with conservation strategies and harvest </a:t>
            </a:r>
            <a:r>
              <a:rPr lang="en-US" sz="1200" dirty="0" smtClean="0">
                <a:latin typeface="Arial"/>
                <a:cs typeface="Arial"/>
              </a:rPr>
              <a:t>management.</a:t>
            </a:r>
          </a:p>
          <a:p>
            <a:pPr marL="112713" indent="-112713">
              <a:spcBef>
                <a:spcPts val="0"/>
              </a:spcBef>
            </a:pPr>
            <a:r>
              <a:rPr lang="en-US" sz="1200" dirty="0" smtClean="0">
                <a:latin typeface="Arial"/>
                <a:cs typeface="Arial"/>
              </a:rPr>
              <a:t>We </a:t>
            </a:r>
            <a:r>
              <a:rPr lang="en-US" sz="1200" dirty="0">
                <a:latin typeface="Arial"/>
                <a:cs typeface="Arial"/>
              </a:rPr>
              <a:t>examined the interactive effects of meteorological and remotely sensed environmental variables on survival of </a:t>
            </a:r>
            <a:r>
              <a:rPr lang="en-US" sz="1200" dirty="0" err="1">
                <a:latin typeface="Arial"/>
                <a:cs typeface="Arial"/>
              </a:rPr>
              <a:t>Dall’s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sheep lambs </a:t>
            </a:r>
            <a:r>
              <a:rPr lang="en-US" sz="1200" dirty="0">
                <a:latin typeface="Arial"/>
                <a:cs typeface="Arial"/>
              </a:rPr>
              <a:t>and adults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Arial"/>
                <a:cs typeface="Arial"/>
              </a:rPr>
              <a:t>Analysis</a:t>
            </a:r>
            <a:r>
              <a:rPr lang="en-US" sz="1200" b="1" dirty="0">
                <a:latin typeface="Arial"/>
                <a:cs typeface="Arial"/>
              </a:rPr>
              <a:t>:</a:t>
            </a:r>
          </a:p>
          <a:p>
            <a:pPr marL="111125" indent="-111125">
              <a:spcBef>
                <a:spcPts val="0"/>
              </a:spcBef>
            </a:pPr>
            <a:r>
              <a:rPr lang="en-US" sz="1200" dirty="0">
                <a:latin typeface="Arial"/>
                <a:cs typeface="Arial"/>
              </a:rPr>
              <a:t>We obtained environmental variables throughout the range of Dall’s sheep, including the normalized difference vegetation index (NDVI) from optical remote sensing, freeze-thaw frequency (FTF) from passive microwave remote </a:t>
            </a:r>
            <a:r>
              <a:rPr lang="en-US" sz="1200" dirty="0" smtClean="0">
                <a:latin typeface="Arial"/>
                <a:cs typeface="Arial"/>
              </a:rPr>
              <a:t>sensing, </a:t>
            </a:r>
            <a:r>
              <a:rPr lang="en-US" sz="1200" dirty="0">
                <a:latin typeface="Arial"/>
                <a:cs typeface="Arial"/>
              </a:rPr>
              <a:t>and gridded climate variables such as snow water equivalent, temperature, and precipitation. </a:t>
            </a:r>
            <a:endParaRPr lang="en-US" sz="1200" dirty="0" smtClean="0">
              <a:latin typeface="Arial"/>
              <a:cs typeface="Arial"/>
            </a:endParaRPr>
          </a:p>
          <a:p>
            <a:pPr marL="111125" indent="-111125">
              <a:spcBef>
                <a:spcPts val="0"/>
              </a:spcBef>
            </a:pPr>
            <a:r>
              <a:rPr lang="en-US" sz="1200" dirty="0" smtClean="0">
                <a:latin typeface="Arial"/>
                <a:cs typeface="Arial"/>
              </a:rPr>
              <a:t>We evaluated </a:t>
            </a:r>
            <a:r>
              <a:rPr lang="en-US" sz="1200" dirty="0">
                <a:latin typeface="Arial"/>
                <a:cs typeface="Arial"/>
              </a:rPr>
              <a:t>the effects </a:t>
            </a:r>
            <a:r>
              <a:rPr lang="en-US" sz="1200" dirty="0" smtClean="0">
                <a:latin typeface="Arial"/>
                <a:cs typeface="Arial"/>
              </a:rPr>
              <a:t>of these variables on </a:t>
            </a:r>
            <a:r>
              <a:rPr lang="en-US" sz="1200" dirty="0" err="1" smtClean="0">
                <a:latin typeface="Arial"/>
                <a:cs typeface="Arial"/>
              </a:rPr>
              <a:t>Dall’s</a:t>
            </a:r>
            <a:r>
              <a:rPr lang="en-US" sz="1200" dirty="0" smtClean="0">
                <a:latin typeface="Arial"/>
                <a:cs typeface="Arial"/>
              </a:rPr>
              <a:t> sheep </a:t>
            </a:r>
            <a:r>
              <a:rPr lang="en-US" sz="1200" dirty="0">
                <a:latin typeface="Arial"/>
                <a:cs typeface="Arial"/>
              </a:rPr>
              <a:t>survival using data from 9 studies of adult sheep and 2 studies of lambs that were conducted between 1997 and 2012 at sites spanning the species’ range in Alaska, USA, and northwestern Canada.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en-US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12713" indent="-112713">
              <a:spcBef>
                <a:spcPts val="0"/>
              </a:spcBef>
            </a:pPr>
            <a:r>
              <a:rPr lang="en-US" sz="1200" dirty="0">
                <a:latin typeface="Arial"/>
                <a:cs typeface="Arial"/>
              </a:rPr>
              <a:t>Summer NDVI was the most influential environmental factor affecting lamb </a:t>
            </a:r>
            <a:r>
              <a:rPr lang="en-US" sz="1200" dirty="0" smtClean="0">
                <a:latin typeface="Arial"/>
                <a:cs typeface="Arial"/>
              </a:rPr>
              <a:t>survival, whereas the </a:t>
            </a:r>
            <a:r>
              <a:rPr lang="en-US" sz="1200" dirty="0">
                <a:latin typeface="Arial"/>
                <a:cs typeface="Arial"/>
              </a:rPr>
              <a:t>previous winter FTF had the strongest effect on adult </a:t>
            </a:r>
            <a:r>
              <a:rPr lang="en-US" sz="1200" dirty="0" smtClean="0">
                <a:latin typeface="Arial"/>
                <a:cs typeface="Arial"/>
              </a:rPr>
              <a:t>survival.</a:t>
            </a:r>
          </a:p>
          <a:p>
            <a:pPr marL="112713" indent="-112713">
              <a:spcBef>
                <a:spcPts val="0"/>
              </a:spcBef>
            </a:pPr>
            <a:r>
              <a:rPr lang="en-US" sz="1200" dirty="0" smtClean="0">
                <a:latin typeface="Arial"/>
                <a:cs typeface="Arial"/>
              </a:rPr>
              <a:t>These </a:t>
            </a:r>
            <a:r>
              <a:rPr lang="en-US" sz="1200" dirty="0">
                <a:latin typeface="Arial"/>
                <a:cs typeface="Arial"/>
              </a:rPr>
              <a:t>remotely sensed environmental factors interacted with meteorological factors to affect survival, such that effects of winter temperature depended on summer NDVI and winter </a:t>
            </a:r>
            <a:r>
              <a:rPr lang="en-US" sz="1200" dirty="0" smtClean="0">
                <a:latin typeface="Arial"/>
                <a:cs typeface="Arial"/>
              </a:rPr>
              <a:t>FTF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(see figure).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b="1" dirty="0" smtClean="0">
                <a:latin typeface="Arial"/>
                <a:cs typeface="Arial"/>
              </a:rPr>
              <a:t>Significance:</a:t>
            </a:r>
          </a:p>
          <a:p>
            <a:pPr marL="112713" indent="-112713">
              <a:spcBef>
                <a:spcPts val="0"/>
              </a:spcBef>
            </a:pPr>
            <a:r>
              <a:rPr lang="en-US" sz="1200" dirty="0">
                <a:latin typeface="Arial"/>
                <a:cs typeface="Arial"/>
              </a:rPr>
              <a:t>Our results can help managers anticipate how </a:t>
            </a:r>
            <a:r>
              <a:rPr lang="en-US" sz="1200" dirty="0" err="1">
                <a:latin typeface="Arial"/>
                <a:cs typeface="Arial"/>
              </a:rPr>
              <a:t>Dall’s</a:t>
            </a:r>
            <a:r>
              <a:rPr lang="en-US" sz="1200" dirty="0">
                <a:latin typeface="Arial"/>
                <a:cs typeface="Arial"/>
              </a:rPr>
              <a:t> sheep populations will respond to changes in local environmental </a:t>
            </a:r>
            <a:r>
              <a:rPr lang="en-US" sz="1200" dirty="0" smtClean="0">
                <a:latin typeface="Arial"/>
                <a:cs typeface="Arial"/>
              </a:rPr>
              <a:t>conditions, and highlight </a:t>
            </a:r>
            <a:r>
              <a:rPr lang="en-US" sz="1200" dirty="0">
                <a:latin typeface="Arial"/>
                <a:cs typeface="Arial"/>
              </a:rPr>
              <a:t>the utility of multiple remotely sensed environmental conditions for ungulate </a:t>
            </a:r>
            <a:r>
              <a:rPr lang="en-US" sz="1200" dirty="0" smtClean="0">
                <a:latin typeface="Arial"/>
                <a:cs typeface="Arial"/>
              </a:rPr>
              <a:t>management 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410200"/>
            <a:ext cx="472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>
                <a:latin typeface="Arial"/>
                <a:cs typeface="Arial"/>
              </a:rPr>
              <a:t>Figure: </a:t>
            </a:r>
            <a:r>
              <a:rPr lang="en-US" sz="1200" dirty="0" smtClean="0">
                <a:latin typeface="Arial"/>
                <a:cs typeface="Arial"/>
              </a:rPr>
              <a:t>A</a:t>
            </a:r>
            <a:r>
              <a:rPr lang="en-US" sz="1200" dirty="0">
                <a:latin typeface="Arial"/>
                <a:cs typeface="Arial"/>
              </a:rPr>
              <a:t>) The relationship between survival, birth mass, mean winter temperature (ºC), and maximum summer normalized difference vegetation index (NDVI) as predicted by the top model for </a:t>
            </a:r>
            <a:r>
              <a:rPr lang="en-US" sz="1200" dirty="0" err="1">
                <a:latin typeface="Arial"/>
                <a:cs typeface="Arial"/>
              </a:rPr>
              <a:t>Dall’s</a:t>
            </a:r>
            <a:r>
              <a:rPr lang="en-US" sz="1200" dirty="0">
                <a:latin typeface="Arial"/>
                <a:cs typeface="Arial"/>
              </a:rPr>
              <a:t> sheep </a:t>
            </a:r>
            <a:r>
              <a:rPr lang="en-US" sz="1200" dirty="0" smtClean="0">
                <a:latin typeface="Arial"/>
                <a:cs typeface="Arial"/>
              </a:rPr>
              <a:t>lambs, </a:t>
            </a:r>
            <a:r>
              <a:rPr lang="en-US" sz="1200" dirty="0">
                <a:latin typeface="Arial"/>
                <a:cs typeface="Arial"/>
              </a:rPr>
              <a:t>and B) the relationship between survival, age, total previous winter thaws, and mean previous winter temperature as predicted by the top model for </a:t>
            </a:r>
            <a:r>
              <a:rPr lang="en-US" sz="1200" dirty="0" err="1">
                <a:latin typeface="Arial"/>
                <a:cs typeface="Arial"/>
              </a:rPr>
              <a:t>Dall’s</a:t>
            </a:r>
            <a:r>
              <a:rPr lang="en-US" sz="1200" dirty="0">
                <a:latin typeface="Arial"/>
                <a:cs typeface="Arial"/>
              </a:rPr>
              <a:t> sheep adults </a:t>
            </a:r>
            <a:r>
              <a:rPr lang="en-US" sz="1200" dirty="0" smtClean="0">
                <a:latin typeface="Arial"/>
                <a:cs typeface="Arial"/>
              </a:rPr>
              <a:t>at </a:t>
            </a:r>
            <a:r>
              <a:rPr lang="en-US" sz="1200" dirty="0">
                <a:latin typeface="Arial"/>
                <a:cs typeface="Arial"/>
              </a:rPr>
              <a:t>9 locations throughout their range, Alaska, USA, 1997–2012.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9200"/>
            <a:ext cx="4191000" cy="4191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 bwMode="auto">
          <a:xfrm>
            <a:off x="4724400" y="1143000"/>
            <a:ext cx="4343400" cy="4267200"/>
          </a:xfrm>
          <a:prstGeom prst="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8607</TotalTime>
  <Words>451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GPMC Nov 2001</vt:lpstr>
      <vt:lpstr>Environmental Influences on Dall’s Sheep Survival</vt:lpstr>
    </vt:vector>
  </TitlesOfParts>
  <Company>Booz Allen Hamilton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Laura R Prugh</cp:lastModifiedBy>
  <cp:revision>101</cp:revision>
  <cp:lastPrinted>2016-12-19T15:06:13Z</cp:lastPrinted>
  <dcterms:created xsi:type="dcterms:W3CDTF">2014-07-25T19:02:24Z</dcterms:created>
  <dcterms:modified xsi:type="dcterms:W3CDTF">2020-04-02T22:14:08Z</dcterms:modified>
</cp:coreProperties>
</file>