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3" autoAdjust="0"/>
    <p:restoredTop sz="82461" autoAdjust="0"/>
  </p:normalViewPr>
  <p:slideViewPr>
    <p:cSldViewPr>
      <p:cViewPr varScale="1">
        <p:scale>
          <a:sx n="91" d="100"/>
          <a:sy n="91" d="100"/>
        </p:scale>
        <p:origin x="20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C394DAF-D41D-4170-A942-5EC726C12CCE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129A5CA-096F-418F-9FEB-D0E4975ED5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111/gcb.15104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57325" y="1181100"/>
            <a:ext cx="4251325" cy="31892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Citation: Zhou,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Jiake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Tape, Ken; Prugh, Laura;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Kofinas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Gary; Carroll, Geoff;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Kielland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Knut. 2020. Expansion of shrubs in the Arctic enhances habitat connectivity for browsing herbivores.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Global Change Biology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en-US" sz="12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dx.doi.org/10.1111/gcb.15104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grant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NNX15AU21A (LRP):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Assessing Alpine Ecosystem Vulnerability to Environmental Change Using Dall Sheep as an Iconic Indicator Species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Solicitation: Terrestrial Ecology (2014)</a:t>
            </a:r>
          </a:p>
          <a:p>
            <a:endParaRPr lang="en-US" altLang="en-US" i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815427" indent="-313626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254503" indent="-250901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756305" indent="-250901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258107" indent="-250901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759909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261710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763511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4265313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89AFD0-6455-4BC4-9C71-8A9E7FA57122}" type="slidenum"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9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46" indent="0" algn="ctr">
              <a:buNone/>
              <a:defRPr/>
            </a:lvl2pPr>
            <a:lvl3pPr marL="913693" indent="0" algn="ctr">
              <a:buNone/>
              <a:defRPr/>
            </a:lvl3pPr>
            <a:lvl4pPr marL="1370540" indent="0" algn="ctr">
              <a:buNone/>
              <a:defRPr/>
            </a:lvl4pPr>
            <a:lvl5pPr marL="1827384" indent="0" algn="ctr">
              <a:buNone/>
              <a:defRPr/>
            </a:lvl5pPr>
            <a:lvl6pPr marL="2284230" indent="0" algn="ctr">
              <a:buNone/>
              <a:defRPr/>
            </a:lvl6pPr>
            <a:lvl7pPr marL="2741077" indent="0" algn="ctr">
              <a:buNone/>
              <a:defRPr/>
            </a:lvl7pPr>
            <a:lvl8pPr marL="3197922" indent="0" algn="ctr">
              <a:buNone/>
              <a:defRPr/>
            </a:lvl8pPr>
            <a:lvl9pPr marL="365476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69AB-AAB5-8945-9B48-0324A8B3E70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9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FC5C-7B89-4E41-9A30-8CDEBE46D53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7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35"/>
            <a:ext cx="2044700" cy="5529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27035"/>
            <a:ext cx="5983288" cy="5529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22FF-251F-2F4E-87F4-E6764F6327F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4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1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1" y="662940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5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817621"/>
      </p:ext>
    </p:extLst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6096000" cy="5715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CC9-E66A-1145-B904-CAB326CB98F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9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6" indent="0">
              <a:buNone/>
              <a:defRPr sz="1800"/>
            </a:lvl2pPr>
            <a:lvl3pPr marL="913693" indent="0">
              <a:buNone/>
              <a:defRPr sz="1600"/>
            </a:lvl3pPr>
            <a:lvl4pPr marL="1370540" indent="0">
              <a:buNone/>
              <a:defRPr sz="1400"/>
            </a:lvl4pPr>
            <a:lvl5pPr marL="1827384" indent="0">
              <a:buNone/>
              <a:defRPr sz="1400"/>
            </a:lvl5pPr>
            <a:lvl6pPr marL="2284230" indent="0">
              <a:buNone/>
              <a:defRPr sz="1400"/>
            </a:lvl6pPr>
            <a:lvl7pPr marL="2741077" indent="0">
              <a:buNone/>
              <a:defRPr sz="1400"/>
            </a:lvl7pPr>
            <a:lvl8pPr marL="3197922" indent="0">
              <a:buNone/>
              <a:defRPr sz="1400"/>
            </a:lvl8pPr>
            <a:lvl9pPr marL="365476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4194-454F-374F-8232-686D2FA2EA4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4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BE65-7947-134D-B34C-E018BC2D490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7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463-808A-6843-ACFF-BF9D4445594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55C-23D9-6943-B41E-570597392F16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3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74FA-F0E1-F945-B657-B2CFFF6A641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5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E266-AF95-E340-B8F5-FA07BA3B7DF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6" indent="0">
              <a:buNone/>
              <a:defRPr sz="2800"/>
            </a:lvl2pPr>
            <a:lvl3pPr marL="913693" indent="0">
              <a:buNone/>
              <a:defRPr sz="2400"/>
            </a:lvl3pPr>
            <a:lvl4pPr marL="1370540" indent="0">
              <a:buNone/>
              <a:defRPr sz="2000"/>
            </a:lvl4pPr>
            <a:lvl5pPr marL="1827384" indent="0">
              <a:buNone/>
              <a:defRPr sz="2000"/>
            </a:lvl5pPr>
            <a:lvl6pPr marL="2284230" indent="0">
              <a:buNone/>
              <a:defRPr sz="2000"/>
            </a:lvl6pPr>
            <a:lvl7pPr marL="2741077" indent="0">
              <a:buNone/>
              <a:defRPr sz="2000"/>
            </a:lvl7pPr>
            <a:lvl8pPr marL="3197922" indent="0">
              <a:buNone/>
              <a:defRPr sz="2000"/>
            </a:lvl8pPr>
            <a:lvl9pPr marL="365476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BFB-6513-DE46-9E73-439096B0E8F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6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4" y="95260"/>
            <a:ext cx="10033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098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366" tIns="45685" rIns="91366" bIns="45685" anchor="ctr"/>
          <a:lstStyle/>
          <a:p>
            <a:pPr defTabSz="913693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1" y="327025"/>
            <a:ext cx="609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180388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22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56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6846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3693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054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7384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635" indent="-34263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1754" indent="-25697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2320" indent="-230009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19714" indent="-22683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70281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712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3972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4081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59766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93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4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84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3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77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22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69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111/gcb.1510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7"/>
          <p:cNvSpPr txBox="1">
            <a:spLocks noChangeArrowheads="1"/>
          </p:cNvSpPr>
          <p:nvPr/>
        </p:nvSpPr>
        <p:spPr bwMode="auto">
          <a:xfrm>
            <a:off x="3" y="1066800"/>
            <a:ext cx="4385405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5888" indent="-115888"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indent="0" defTabSz="342900">
              <a:buSzPct val="125000"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expansion of shrubs across the 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arctic-boreal region </a:t>
            </a: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facilitating range shifts, such as 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expansion of moose populations into </a:t>
            </a: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Arctic.</a:t>
            </a: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shrub expansion will influence range shifts 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wildlife via </a:t>
            </a: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in habitat connectivity is not well understood.  </a:t>
            </a:r>
            <a:endParaRPr lang="en-US" sz="14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42900">
              <a:spcBef>
                <a:spcPts val="600"/>
              </a:spcBef>
              <a:buSzPct val="125000"/>
              <a:defRPr/>
            </a:pPr>
            <a:r>
              <a:rPr lang="en-US" sz="1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modeled moose habitat 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suitability 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gridded climate data, 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19-year moose location dataset, a 568 km transect of shrub sampling, and forecasted warming scenarios with regional 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downscaling.</a:t>
            </a:r>
            <a:endParaRPr lang="en-US" sz="14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predicted 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and future shrub habitats for moose in northern Alaska.</a:t>
            </a:r>
            <a:endParaRPr lang="en-US" sz="1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42900">
              <a:spcBef>
                <a:spcPts val="600"/>
              </a:spcBef>
              <a:buSzPct val="125000"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Tall-shrub habitat for moose will likely more than double 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North Slope </a:t>
            </a: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2099 (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 1).</a:t>
            </a:r>
            <a:endParaRPr lang="en-US" sz="14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patial cohesion of the habitat network will likely 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(Fig 2).</a:t>
            </a:r>
            <a:endParaRPr lang="en-US" sz="1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Rectangle 21"/>
          <p:cNvSpPr>
            <a:spLocks noChangeArrowheads="1"/>
          </p:cNvSpPr>
          <p:nvPr/>
        </p:nvSpPr>
        <p:spPr bwMode="auto">
          <a:xfrm>
            <a:off x="0" y="-14592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342900">
              <a:lnSpc>
                <a:spcPts val="3000"/>
              </a:lnSpc>
              <a:defRPr/>
            </a:pPr>
            <a:r>
              <a:rPr lang="en-US" sz="2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3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shrub growth in the Arctic increases habitat connectivity for browsing herbivores</a:t>
            </a:r>
          </a:p>
          <a:p>
            <a:pPr algn="ctr" defTabSz="342900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Zhou, Tape, Prugh,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Kofinas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Carroll, &amp;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Kielland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(2020), </a:t>
            </a:r>
            <a:r>
              <a:rPr lang="en-US" sz="12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Change Biology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en-US" sz="12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dx.doi.org/10.1111/gcb.15104</a:t>
            </a:r>
            <a:r>
              <a:rPr lang="en-US" sz="12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2122" y="5478260"/>
            <a:ext cx="43655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buSzPct val="125000"/>
              <a:defRPr/>
            </a:pPr>
            <a:r>
              <a:rPr lang="en-US" sz="1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</a:t>
            </a: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change may enhance range expansion of moose by diminishing fragmentation effects</a:t>
            </a: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Synergistic effect of patch network dynamics and regional warming may drive species range shifts in the Arctic</a:t>
            </a:r>
            <a:endParaRPr lang="en-US" sz="1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395488" y="1130304"/>
            <a:ext cx="4692717" cy="3408853"/>
            <a:chOff x="4395488" y="1130304"/>
            <a:chExt cx="4692717" cy="3408853"/>
          </a:xfrm>
        </p:grpSpPr>
        <p:sp>
          <p:nvSpPr>
            <p:cNvPr id="4" name="TextBox 3"/>
            <p:cNvSpPr txBox="1"/>
            <p:nvPr/>
          </p:nvSpPr>
          <p:spPr>
            <a:xfrm>
              <a:off x="4512221" y="4046714"/>
              <a:ext cx="441770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3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 1. </a:t>
              </a:r>
              <a:r>
                <a:rPr lang="en-US" sz="13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Predicted </a:t>
              </a:r>
              <a:r>
                <a:rPr lang="en-US" sz="13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increases in shrub habitat for moose under IPCC A2 and B1 warming scenarios.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5488" y="1130304"/>
              <a:ext cx="4692717" cy="2962194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4385409" y="4572000"/>
            <a:ext cx="4713988" cy="2274462"/>
            <a:chOff x="4353813" y="4538116"/>
            <a:chExt cx="4713988" cy="227446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6161" y="4538116"/>
              <a:ext cx="4616331" cy="1786484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353813" y="6320135"/>
              <a:ext cx="471398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3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 2.</a:t>
              </a:r>
              <a:r>
                <a:rPr lang="en-US" sz="13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Structural </a:t>
              </a:r>
              <a:r>
                <a:rPr lang="en-US" sz="13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connectedness of </a:t>
              </a:r>
              <a:r>
                <a:rPr lang="en-US" sz="13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shrub habitat </a:t>
              </a:r>
              <a:r>
                <a:rPr lang="en-US" sz="13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networks increased within the landscape under </a:t>
              </a:r>
              <a:r>
                <a:rPr lang="en-US" sz="13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A2 scenario. </a:t>
              </a:r>
              <a:endParaRPr lang="en-US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26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PMC Nov 20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484E0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8637</TotalTime>
  <Words>302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ＭＳ Ｐゴシック</vt:lpstr>
      <vt:lpstr>Arial</vt:lpstr>
      <vt:lpstr>Calibri</vt:lpstr>
      <vt:lpstr>Times New Roman</vt:lpstr>
      <vt:lpstr>GPMC Nov 2001</vt:lpstr>
      <vt:lpstr>PowerPoint Presentation</vt:lpstr>
    </vt:vector>
  </TitlesOfParts>
  <Company>Booz Allen Hamilton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Yoseph, Elizabeth [USA]</dc:creator>
  <cp:lastModifiedBy>Laura R Prugh</cp:lastModifiedBy>
  <cp:revision>95</cp:revision>
  <cp:lastPrinted>2016-12-19T15:06:13Z</cp:lastPrinted>
  <dcterms:created xsi:type="dcterms:W3CDTF">2014-07-25T19:02:24Z</dcterms:created>
  <dcterms:modified xsi:type="dcterms:W3CDTF">2020-04-02T22:22:49Z</dcterms:modified>
</cp:coreProperties>
</file>