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4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7" autoAdjust="0"/>
    <p:restoredTop sz="89005" autoAdjust="0"/>
  </p:normalViewPr>
  <p:slideViewPr>
    <p:cSldViewPr snapToGrid="0">
      <p:cViewPr>
        <p:scale>
          <a:sx n="60" d="100"/>
          <a:sy n="60" d="100"/>
        </p:scale>
        <p:origin x="1352" y="-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C394DAF-D41D-4170-A942-5EC726C12CCE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129A5CA-096F-418F-9FEB-D0E4975ED5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178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 list: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Authors consist of NASA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ABoVE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investigators and collaborators from the University of Idaho, National Park Service,  Colorado State University, and University of Washington.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site: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Lake Clark National Park and Preserve, Alaska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Funding: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ABoVE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grant to Laura Prugh (NNX15AU21A) and USDOI National Park Service grant to Jocelyn Aycrigg, Adam Wells, Janet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Rachlow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Edward O. Garton (Cooperative Agreement #H8W07110001)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Citation: 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Aycrigg JL, Wells AG, Garton E.O,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Magipane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B, Liston GE, Prugh LR, et al. (2021) Habitat selection by Dall’s sheep is influenced by multiple factors including direct and indirect climate effects.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PLoS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ONE 16(3): e0248763. https://doi.org/10.1371/journal.pone.0248763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.0244787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9A5CA-096F-418F-9FEB-D0E4975ED5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366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46" indent="0" algn="ctr">
              <a:buNone/>
              <a:defRPr/>
            </a:lvl2pPr>
            <a:lvl3pPr marL="913693" indent="0" algn="ctr">
              <a:buNone/>
              <a:defRPr/>
            </a:lvl3pPr>
            <a:lvl4pPr marL="1370540" indent="0" algn="ctr">
              <a:buNone/>
              <a:defRPr/>
            </a:lvl4pPr>
            <a:lvl5pPr marL="1827384" indent="0" algn="ctr">
              <a:buNone/>
              <a:defRPr/>
            </a:lvl5pPr>
            <a:lvl6pPr marL="2284230" indent="0" algn="ctr">
              <a:buNone/>
              <a:defRPr/>
            </a:lvl6pPr>
            <a:lvl7pPr marL="2741077" indent="0" algn="ctr">
              <a:buNone/>
              <a:defRPr/>
            </a:lvl7pPr>
            <a:lvl8pPr marL="3197922" indent="0" algn="ctr">
              <a:buNone/>
              <a:defRPr/>
            </a:lvl8pPr>
            <a:lvl9pPr marL="365476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869AB-AAB5-8945-9B48-0324A8B3E70D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99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FC5C-7B89-4E41-9A30-8CDEBE46D535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7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9088" y="327035"/>
            <a:ext cx="2044700" cy="5529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27035"/>
            <a:ext cx="5983288" cy="55292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322FF-251F-2F4E-87F4-E6764F6327F1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42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1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048001" y="6629401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fld id="{4309757C-B6B2-A944-A0A6-CF83EB4356E7}" type="slidenum">
              <a:rPr lang="en-US" smtClean="0">
                <a:solidFill>
                  <a:srgbClr val="3333CC"/>
                </a:solidFill>
                <a:ea typeface="ＭＳ Ｐゴシック" charset="0"/>
              </a:rPr>
              <a:pPr defTabSz="91369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3333CC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05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1" y="6613526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fld id="{4309757C-B6B2-A944-A0A6-CF83EB4356E7}" type="slidenum">
              <a:rPr lang="en-US" smtClean="0">
                <a:solidFill>
                  <a:srgbClr val="3333CC"/>
                </a:solidFill>
                <a:ea typeface="ＭＳ Ｐゴシック" charset="0"/>
              </a:rPr>
              <a:pPr defTabSz="91369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3333CC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817621"/>
      </p:ext>
    </p:extLst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304800"/>
            <a:ext cx="6096000" cy="571500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FCC9-E66A-1145-B904-CAB326CB98F7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9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46" indent="0">
              <a:buNone/>
              <a:defRPr sz="1800"/>
            </a:lvl2pPr>
            <a:lvl3pPr marL="913693" indent="0">
              <a:buNone/>
              <a:defRPr sz="1600"/>
            </a:lvl3pPr>
            <a:lvl4pPr marL="1370540" indent="0">
              <a:buNone/>
              <a:defRPr sz="1400"/>
            </a:lvl4pPr>
            <a:lvl5pPr marL="1827384" indent="0">
              <a:buNone/>
              <a:defRPr sz="1400"/>
            </a:lvl5pPr>
            <a:lvl6pPr marL="2284230" indent="0">
              <a:buNone/>
              <a:defRPr sz="1400"/>
            </a:lvl6pPr>
            <a:lvl7pPr marL="2741077" indent="0">
              <a:buNone/>
              <a:defRPr sz="1400"/>
            </a:lvl7pPr>
            <a:lvl8pPr marL="3197922" indent="0">
              <a:buNone/>
              <a:defRPr sz="1400"/>
            </a:lvl8pPr>
            <a:lvl9pPr marL="365476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24194-454F-374F-8232-686D2FA2EA4D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4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13200" cy="4408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0" y="1447800"/>
            <a:ext cx="4014788" cy="4408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ABE65-7947-134D-B34C-E018BC2D4907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57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3" indent="0">
              <a:buNone/>
              <a:defRPr sz="1800" b="1"/>
            </a:lvl3pPr>
            <a:lvl4pPr marL="1370540" indent="0">
              <a:buNone/>
              <a:defRPr sz="1600" b="1"/>
            </a:lvl4pPr>
            <a:lvl5pPr marL="1827384" indent="0">
              <a:buNone/>
              <a:defRPr sz="1600" b="1"/>
            </a:lvl5pPr>
            <a:lvl6pPr marL="2284230" indent="0">
              <a:buNone/>
              <a:defRPr sz="1600" b="1"/>
            </a:lvl6pPr>
            <a:lvl7pPr marL="2741077" indent="0">
              <a:buNone/>
              <a:defRPr sz="1600" b="1"/>
            </a:lvl7pPr>
            <a:lvl8pPr marL="3197922" indent="0">
              <a:buNone/>
              <a:defRPr sz="1600" b="1"/>
            </a:lvl8pPr>
            <a:lvl9pPr marL="365476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3" indent="0">
              <a:buNone/>
              <a:defRPr sz="1800" b="1"/>
            </a:lvl3pPr>
            <a:lvl4pPr marL="1370540" indent="0">
              <a:buNone/>
              <a:defRPr sz="1600" b="1"/>
            </a:lvl4pPr>
            <a:lvl5pPr marL="1827384" indent="0">
              <a:buNone/>
              <a:defRPr sz="1600" b="1"/>
            </a:lvl5pPr>
            <a:lvl6pPr marL="2284230" indent="0">
              <a:buNone/>
              <a:defRPr sz="1600" b="1"/>
            </a:lvl6pPr>
            <a:lvl7pPr marL="2741077" indent="0">
              <a:buNone/>
              <a:defRPr sz="1600" b="1"/>
            </a:lvl7pPr>
            <a:lvl8pPr marL="3197922" indent="0">
              <a:buNone/>
              <a:defRPr sz="1600" b="1"/>
            </a:lvl8pPr>
            <a:lvl9pPr marL="365476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18463-808A-6843-ACFF-BF9D44455941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9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2655C-23D9-6943-B41E-570597392F16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3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D74FA-F0E1-F945-B657-B2CFFF6A6411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5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3" indent="0">
              <a:buNone/>
              <a:defRPr sz="1000"/>
            </a:lvl3pPr>
            <a:lvl4pPr marL="1370540" indent="0">
              <a:buNone/>
              <a:defRPr sz="900"/>
            </a:lvl4pPr>
            <a:lvl5pPr marL="1827384" indent="0">
              <a:buNone/>
              <a:defRPr sz="900"/>
            </a:lvl5pPr>
            <a:lvl6pPr marL="2284230" indent="0">
              <a:buNone/>
              <a:defRPr sz="900"/>
            </a:lvl6pPr>
            <a:lvl7pPr marL="2741077" indent="0">
              <a:buNone/>
              <a:defRPr sz="900"/>
            </a:lvl7pPr>
            <a:lvl8pPr marL="3197922" indent="0">
              <a:buNone/>
              <a:defRPr sz="900"/>
            </a:lvl8pPr>
            <a:lvl9pPr marL="36547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EE266-AF95-E340-B8F5-FA07BA3B7DF0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46" indent="0">
              <a:buNone/>
              <a:defRPr sz="2800"/>
            </a:lvl2pPr>
            <a:lvl3pPr marL="913693" indent="0">
              <a:buNone/>
              <a:defRPr sz="2400"/>
            </a:lvl3pPr>
            <a:lvl4pPr marL="1370540" indent="0">
              <a:buNone/>
              <a:defRPr sz="2000"/>
            </a:lvl4pPr>
            <a:lvl5pPr marL="1827384" indent="0">
              <a:buNone/>
              <a:defRPr sz="2000"/>
            </a:lvl5pPr>
            <a:lvl6pPr marL="2284230" indent="0">
              <a:buNone/>
              <a:defRPr sz="2000"/>
            </a:lvl6pPr>
            <a:lvl7pPr marL="2741077" indent="0">
              <a:buNone/>
              <a:defRPr sz="2000"/>
            </a:lvl7pPr>
            <a:lvl8pPr marL="3197922" indent="0">
              <a:buNone/>
              <a:defRPr sz="2000"/>
            </a:lvl8pPr>
            <a:lvl9pPr marL="365476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3" indent="0">
              <a:buNone/>
              <a:defRPr sz="1000"/>
            </a:lvl3pPr>
            <a:lvl4pPr marL="1370540" indent="0">
              <a:buNone/>
              <a:defRPr sz="900"/>
            </a:lvl4pPr>
            <a:lvl5pPr marL="1827384" indent="0">
              <a:buNone/>
              <a:defRPr sz="900"/>
            </a:lvl5pPr>
            <a:lvl6pPr marL="2284230" indent="0">
              <a:buNone/>
              <a:defRPr sz="900"/>
            </a:lvl6pPr>
            <a:lvl7pPr marL="2741077" indent="0">
              <a:buNone/>
              <a:defRPr sz="900"/>
            </a:lvl7pPr>
            <a:lvl8pPr marL="3197922" indent="0">
              <a:buNone/>
              <a:defRPr sz="900"/>
            </a:lvl8pPr>
            <a:lvl9pPr marL="36547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F6BFB-6513-DE46-9E73-439096B0E8F5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66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4" y="95260"/>
            <a:ext cx="10033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5"/>
          <p:cNvSpPr>
            <a:spLocks noChangeShapeType="1"/>
          </p:cNvSpPr>
          <p:nvPr/>
        </p:nvSpPr>
        <p:spPr bwMode="auto">
          <a:xfrm>
            <a:off x="65098" y="1062038"/>
            <a:ext cx="9020175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66" tIns="45685" rIns="91366" bIns="45685" anchor="ctr"/>
          <a:lstStyle/>
          <a:p>
            <a:pPr defTabSz="913693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1" y="327025"/>
            <a:ext cx="6096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906" tIns="48453" rIns="96906" bIns="484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180388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97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51663" y="6653222"/>
            <a:ext cx="2005012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ea typeface="+mn-ea"/>
                <a:cs typeface="+mn-cs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97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1" y="6613526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fld id="{4309757C-B6B2-A944-A0A6-CF83EB4356E7}" type="slidenum">
              <a:rPr lang="en-US" smtClean="0">
                <a:solidFill>
                  <a:srgbClr val="3333CC"/>
                </a:solidFill>
                <a:ea typeface="ＭＳ Ｐゴシック" charset="0"/>
              </a:rPr>
              <a:pPr defTabSz="91369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3333CC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56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5pPr>
      <a:lvl6pPr marL="456846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6pPr>
      <a:lvl7pPr marL="913693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7pPr>
      <a:lvl8pPr marL="1370540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8pPr>
      <a:lvl9pPr marL="1827384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9pPr>
    </p:titleStyle>
    <p:bodyStyle>
      <a:lvl1pPr marL="342635" indent="-342635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accent2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21754" indent="-256976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accent2"/>
          </a:solidFill>
          <a:latin typeface="+mn-lt"/>
          <a:ea typeface="ＭＳ Ｐゴシック" pitchFamily="-108" charset="-128"/>
        </a:defRPr>
      </a:lvl2pPr>
      <a:lvl3pPr marL="1072320" indent="-230009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accent2"/>
          </a:solidFill>
          <a:latin typeface="+mn-lt"/>
          <a:ea typeface="ＭＳ Ｐゴシック" pitchFamily="-108" charset="-128"/>
        </a:defRPr>
      </a:lvl3pPr>
      <a:lvl4pPr marL="1419714" indent="-226836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4pPr>
      <a:lvl5pPr marL="1770281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5pPr>
      <a:lvl6pPr marL="2227125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6pPr>
      <a:lvl7pPr marL="2683972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7pPr>
      <a:lvl8pPr marL="3140815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8pPr>
      <a:lvl9pPr marL="3597665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6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93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4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84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3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77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22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69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71"/>
            <a:ext cx="7467599" cy="669925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Habitat selection by Dall’s sheep is influenced by multiple factors including direct and indirect climate effects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7210" y="624874"/>
            <a:ext cx="8244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3843">
              <a:defRPr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J.L. Aycrigg, A.G. Wells, E.O. Garton, B.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Magipane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G.E. Liston, L.R. Prugh, and J.L.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Rachlow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13843">
              <a:defRPr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(2021) PLOS One DOI: 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https://doi.org/10.1371/journal.pone.0248763</a:t>
            </a:r>
            <a:endParaRPr kumimoji="0" lang="en-US" sz="105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D06463-CE57-4652-B40E-872FB6CB21D6}"/>
              </a:ext>
            </a:extLst>
          </p:cNvPr>
          <p:cNvSpPr txBox="1"/>
          <p:nvPr/>
        </p:nvSpPr>
        <p:spPr>
          <a:xfrm>
            <a:off x="-15722" y="4007189"/>
            <a:ext cx="5619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</a:t>
            </a:r>
          </a:p>
          <a:p>
            <a:pPr lvl="0">
              <a:spcAft>
                <a:spcPts val="600"/>
              </a:spcAft>
              <a:defRPr/>
            </a:pPr>
            <a:r>
              <a:rPr lang="en-US" sz="1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found that seasonal habitat selection was influenced by multiple ecological requirements simultaneously. </a:t>
            </a:r>
            <a:r>
              <a:rPr lang="en-US" sz="12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</a:t>
            </a:r>
            <a:r>
              <a:rPr lang="en-US" sz="1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directly influenced habitat selection  during spring lambing when sheep selected areas with lower snow depths, </a:t>
            </a:r>
            <a:r>
              <a:rPr lang="en-US" sz="12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</a:t>
            </a:r>
            <a:r>
              <a:rPr lang="en-US" sz="1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snow cover, and higher air temperatures. Indirectly, climate is linked to the expansion of shrub/scrub vegetation, which </a:t>
            </a:r>
            <a:r>
              <a:rPr lang="en-US" sz="12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sz="1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avoided in all seasons.</a:t>
            </a:r>
            <a:endParaRPr lang="en-US" sz="12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6B7BE2-8A82-426F-BA7C-9939E309AC9D}"/>
              </a:ext>
            </a:extLst>
          </p:cNvPr>
          <p:cNvSpPr txBox="1"/>
          <p:nvPr/>
        </p:nvSpPr>
        <p:spPr>
          <a:xfrm>
            <a:off x="0" y="5207518"/>
            <a:ext cx="54651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12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</a:t>
            </a:r>
            <a:r>
              <a:rPr lang="en-US" sz="1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defRPr/>
            </a:pPr>
            <a:r>
              <a:rPr lang="en-US" sz="1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Dall’s sheep select habitat to meet multiple needs across seasons and they are finely tuned to patterns of phenology and climate. Direct and indirect effects of a changing climate may reduce their ability to balance their needs and lead to continued population declines. </a:t>
            </a:r>
            <a:r>
              <a:rPr lang="en-US" sz="12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Habitat management that maintains connectivity among subpopulations should </a:t>
            </a:r>
            <a:r>
              <a:rPr lang="en-US" sz="1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resiliency of </a:t>
            </a:r>
            <a:r>
              <a:rPr lang="en-US" sz="12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Dall’s </a:t>
            </a:r>
            <a:r>
              <a:rPr lang="en-US" sz="1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sheep populations.</a:t>
            </a:r>
            <a:endParaRPr lang="en-US" dirty="0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7DFF8C89-D75A-42CE-AF85-10CAEB969B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7" r="27527"/>
          <a:stretch/>
        </p:blipFill>
        <p:spPr>
          <a:xfrm>
            <a:off x="8256598" y="63637"/>
            <a:ext cx="680230" cy="8513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77F4E5-5411-4C29-B7A7-9F6F8192A0D3}"/>
              </a:ext>
            </a:extLst>
          </p:cNvPr>
          <p:cNvSpPr txBox="1"/>
          <p:nvPr/>
        </p:nvSpPr>
        <p:spPr>
          <a:xfrm>
            <a:off x="0" y="1079125"/>
            <a:ext cx="56033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chemeClr val="accent2"/>
                </a:solidFill>
                <a:latin typeface="Arial"/>
                <a:cs typeface="Arial"/>
              </a:rPr>
              <a:t>Background: </a:t>
            </a:r>
          </a:p>
          <a:p>
            <a:r>
              <a:rPr lang="en-US" sz="1200" dirty="0">
                <a:solidFill>
                  <a:schemeClr val="accent2"/>
                </a:solidFill>
                <a:latin typeface="Arial"/>
                <a:cs typeface="Arial"/>
              </a:rPr>
              <a:t>Rapidly changing arctic and boreal environments could decouple behavioral and demographic traits of animals from the resource pulses that shaped their evolution. Dall’s sheep (</a:t>
            </a:r>
            <a:r>
              <a:rPr lang="en-US" sz="1200" i="1" dirty="0">
                <a:solidFill>
                  <a:schemeClr val="accent2"/>
                </a:solidFill>
                <a:latin typeface="Arial"/>
                <a:cs typeface="Arial"/>
              </a:rPr>
              <a:t>Ovis dalli dalli</a:t>
            </a:r>
            <a:r>
              <a:rPr lang="en-US" sz="1200" dirty="0">
                <a:solidFill>
                  <a:schemeClr val="accent2"/>
                </a:solidFill>
                <a:latin typeface="Arial"/>
                <a:cs typeface="Arial"/>
              </a:rPr>
              <a:t>) are well adapted to these ecosystems. They survive long, severe winters and reproduce during summers with short growing seasons. We sought to understand the vulnerability of Dall’s sheep to a changing climate in Lake Clark National Park &amp; Preserve.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747BE9-3521-4123-AB12-B5E269BB13AF}"/>
              </a:ext>
            </a:extLst>
          </p:cNvPr>
          <p:cNvSpPr txBox="1"/>
          <p:nvPr/>
        </p:nvSpPr>
        <p:spPr>
          <a:xfrm>
            <a:off x="5730949" y="5945253"/>
            <a:ext cx="3241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Lake </a:t>
            </a:r>
            <a:r>
              <a:rPr lang="en-US" sz="1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Clark National Park and Preserve, Alaska with representative GPS points from adult female Dall’s sheep. </a:t>
            </a:r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961EA722-E5DD-4271-AC52-93BE584684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3" t="5513" r="31026" b="5417"/>
          <a:stretch/>
        </p:blipFill>
        <p:spPr>
          <a:xfrm>
            <a:off x="5730949" y="1124218"/>
            <a:ext cx="3241780" cy="475257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2523" y="2436573"/>
            <a:ext cx="5477658" cy="199633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Arial"/>
                <a:cs typeface="Arial"/>
              </a:rPr>
              <a:t>Analysis: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>
                <a:latin typeface="Arial"/>
                <a:cs typeface="Arial"/>
              </a:rPr>
              <a:t>We developed ecological hypotheses about nutritional needs, security from predators, energetic costs of movement, and thermal shelter to describe habitat selection during winter, spring, and summer.  We used </a:t>
            </a:r>
            <a:r>
              <a:rPr lang="en-US" sz="1200" dirty="0" smtClean="0">
                <a:latin typeface="Arial"/>
                <a:cs typeface="Arial"/>
              </a:rPr>
              <a:t>locations from 20 </a:t>
            </a:r>
            <a:r>
              <a:rPr lang="en-US" sz="1200" dirty="0" smtClean="0">
                <a:latin typeface="Arial"/>
                <a:cs typeface="Arial"/>
              </a:rPr>
              <a:t>GPS-collared Dall’s sheep in 2006 – 2007 to construct a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synoptic model of animal </a:t>
            </a:r>
            <a:r>
              <a:rPr lang="en-US" sz="1200" dirty="0" smtClean="0">
                <a:latin typeface="Arial"/>
                <a:cs typeface="Arial"/>
              </a:rPr>
              <a:t>space. This model used </a:t>
            </a:r>
            <a:r>
              <a:rPr lang="en-US" sz="1200" dirty="0">
                <a:latin typeface="Arial"/>
                <a:cs typeface="Arial"/>
              </a:rPr>
              <a:t>remotely-sensed habitat and climate variables to estimate parameters of habitat selection by individuals and calculated likelihoods for ecological hypotheses within season models.</a:t>
            </a:r>
          </a:p>
        </p:txBody>
      </p:sp>
    </p:spTree>
    <p:extLst>
      <p:ext uri="{BB962C8B-B14F-4D97-AF65-F5344CB8AC3E}">
        <p14:creationId xmlns:p14="http://schemas.microsoft.com/office/powerpoint/2010/main" val="169631667"/>
      </p:ext>
    </p:extLst>
  </p:cSld>
  <p:clrMapOvr>
    <a:masterClrMapping/>
  </p:clrMapOvr>
</p:sld>
</file>

<file path=ppt/theme/theme1.xml><?xml version="1.0" encoding="utf-8"?>
<a:theme xmlns:a="http://schemas.openxmlformats.org/drawingml/2006/main" name="GPMC Nov 2001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484E0"/>
      </a:hlink>
      <a:folHlink>
        <a:srgbClr val="B2B2B2"/>
      </a:folHlink>
    </a:clrScheme>
    <a:fontScheme name="GPMC Nov 200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GPMC Nov 20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MC Nov 20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13935</TotalTime>
  <Words>484</Words>
  <Application>Microsoft Office PowerPoint</Application>
  <PresentationFormat>On-screen Show (4:3)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Times New Roman</vt:lpstr>
      <vt:lpstr>GPMC Nov 2001</vt:lpstr>
      <vt:lpstr>Habitat selection by Dall’s sheep is influenced by multiple factors including direct and indirect climate effects</vt:lpstr>
    </vt:vector>
  </TitlesOfParts>
  <Company>Booz Allen Hamilton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Yoseph, Elizabeth [USA]</dc:creator>
  <cp:lastModifiedBy>Laura R Prugh</cp:lastModifiedBy>
  <cp:revision>177</cp:revision>
  <cp:lastPrinted>2016-12-19T15:06:13Z</cp:lastPrinted>
  <dcterms:created xsi:type="dcterms:W3CDTF">2014-07-25T19:02:24Z</dcterms:created>
  <dcterms:modified xsi:type="dcterms:W3CDTF">2021-03-25T19:35:30Z</dcterms:modified>
</cp:coreProperties>
</file>