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7" r:id="rId2"/>
  </p:sldMasterIdLst>
  <p:notesMasterIdLst>
    <p:notesMasterId r:id="rId4"/>
  </p:notesMasterIdLst>
  <p:sldIdLst>
    <p:sldId id="258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1"/>
    <p:restoredTop sz="92905" autoAdjust="0"/>
  </p:normalViewPr>
  <p:slideViewPr>
    <p:cSldViewPr snapToGrid="0" snapToObjects="1">
      <p:cViewPr>
        <p:scale>
          <a:sx n="75" d="100"/>
          <a:sy n="75" d="100"/>
        </p:scale>
        <p:origin x="1296" y="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7136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1066800"/>
            <a:ext cx="38100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38100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4648200" y="3771900"/>
            <a:ext cx="38100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without Content">
  <p:cSld name="1_Title without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961739" y="152400"/>
            <a:ext cx="6429661" cy="479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74" name="Shape 74" descr="Final DSCOVR Logo11141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38" y="88265"/>
            <a:ext cx="985559" cy="571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 descr="Final DSCOVR Logo11141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38" y="88265"/>
            <a:ext cx="985559" cy="5715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Shape 76"/>
          <p:cNvCxnSpPr/>
          <p:nvPr/>
        </p:nvCxnSpPr>
        <p:spPr>
          <a:xfrm>
            <a:off x="152400" y="731428"/>
            <a:ext cx="891135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534400" y="6418052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None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33400" y="1447800"/>
            <a:ext cx="4013200" cy="4408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Char char="–"/>
              <a:defRPr sz="135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99002" y="1447800"/>
            <a:ext cx="4014788" cy="4408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Char char="–"/>
              <a:defRPr sz="135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Char char="»"/>
              <a:defRPr sz="135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»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2" y="1535117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None/>
              <a:defRPr sz="135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57202" y="2174879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•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–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3"/>
          </p:nvPr>
        </p:nvSpPr>
        <p:spPr>
          <a:xfrm>
            <a:off x="4645031" y="1535117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None/>
              <a:defRPr sz="135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4"/>
          </p:nvPr>
        </p:nvSpPr>
        <p:spPr>
          <a:xfrm>
            <a:off x="4645031" y="2174879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4325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Times New Roman"/>
              <a:buChar char="•"/>
              <a:defRPr sz="13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–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Char char="»"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575050" y="273057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57205" y="1435107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750"/>
              <a:buFont typeface="Times New Roman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None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792288" y="5367342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1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Times New Roman"/>
              <a:buNone/>
              <a:defRPr sz="10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750"/>
              <a:buFont typeface="Times New Roman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35"/>
              </a:spcBef>
              <a:spcAft>
                <a:spcPts val="0"/>
              </a:spcAft>
              <a:buClr>
                <a:schemeClr val="accent2"/>
              </a:buClr>
              <a:buSzPts val="675"/>
              <a:buFont typeface="Times New Roman"/>
              <a:buNone/>
              <a:defRPr sz="675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 rot="5400000">
            <a:off x="2419351" y="-438150"/>
            <a:ext cx="4408488" cy="8180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 rot="5400000">
            <a:off x="4926807" y="2069314"/>
            <a:ext cx="5529263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 rot="5400000">
            <a:off x="760414" y="100019"/>
            <a:ext cx="5529263" cy="5983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1066800"/>
            <a:ext cx="38100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38100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3"/>
          </p:nvPr>
        </p:nvSpPr>
        <p:spPr>
          <a:xfrm>
            <a:off x="4648200" y="3771900"/>
            <a:ext cx="38100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without Content">
  <p:cSld name="1_Title without Conten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961740" y="152402"/>
            <a:ext cx="6429661" cy="479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43" name="Shape 143" descr="Final DSCOVR Logo11141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39" y="88265"/>
            <a:ext cx="985559" cy="571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 descr="Final DSCOVR Logo11141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39" y="88265"/>
            <a:ext cx="985559" cy="5715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5" name="Shape 145"/>
          <p:cNvCxnSpPr/>
          <p:nvPr/>
        </p:nvCxnSpPr>
        <p:spPr>
          <a:xfrm>
            <a:off x="152400" y="731428"/>
            <a:ext cx="8911350" cy="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534400" y="6418054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25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1" y="2174879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30" y="1535117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30" y="2174879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951663" y="6653218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48000" y="6613530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951663" y="6653218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48000" y="6613530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575050" y="273055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4" y="1435105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951663" y="6653218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048000" y="6613530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792288" y="5367342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951663" y="6653218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48000" y="6613530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 rot="5400000">
            <a:off x="2419351" y="-438150"/>
            <a:ext cx="4408488" cy="8180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951663" y="6653218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48000" y="6613530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 rot="5400000">
            <a:off x="4926807" y="2069312"/>
            <a:ext cx="5529263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760414" y="100017"/>
            <a:ext cx="5529263" cy="5983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951663" y="6653218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048000" y="6613530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6.xml"/><Relationship Id="rId15" Type="http://schemas.openxmlformats.org/officeDocument/2006/relationships/theme" Target="../theme/theme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963" y="95253"/>
            <a:ext cx="1003300" cy="8429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hape 11"/>
          <p:cNvCxnSpPr/>
          <p:nvPr/>
        </p:nvCxnSpPr>
        <p:spPr>
          <a:xfrm>
            <a:off x="65092" y="1062038"/>
            <a:ext cx="9020175" cy="0"/>
          </a:xfrm>
          <a:prstGeom prst="straightConnector1">
            <a:avLst/>
          </a:prstGeom>
          <a:noFill/>
          <a:ln w="38100" cap="flat" cmpd="dbl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00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951663" y="6653218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48000" y="6613530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0964" y="95253"/>
            <a:ext cx="1003300" cy="8429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Shape 80"/>
          <p:cNvCxnSpPr/>
          <p:nvPr/>
        </p:nvCxnSpPr>
        <p:spPr>
          <a:xfrm>
            <a:off x="65093" y="1062038"/>
            <a:ext cx="9020175" cy="0"/>
          </a:xfrm>
          <a:prstGeom prst="straightConnector1">
            <a:avLst/>
          </a:prstGeom>
          <a:noFill/>
          <a:ln w="38100" cap="flat" cmpd="dbl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524000" y="327025"/>
            <a:ext cx="6096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575" b="1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–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Times New Roman"/>
              <a:buChar char="»"/>
              <a:defRPr sz="150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951663" y="6653220"/>
            <a:ext cx="2005012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048000" y="6613532"/>
            <a:ext cx="3048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B1B33C9-4991-F544-8F2D-B008E3ECA0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95865"/>
            <a:ext cx="1271977" cy="466135"/>
          </a:xfrm>
          <a:prstGeom prst="rect">
            <a:avLst/>
          </a:prstGeom>
        </p:spPr>
      </p:pic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-304800" y="466636"/>
            <a:ext cx="91440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342900">
              <a:defRPr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     NTB Boelman, G Liston, E Eliezer, AJH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Meddens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P Mahoney, P Kirchner, G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Bohrer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T Brinkman, C Cosgrove, </a:t>
            </a:r>
          </a:p>
          <a:p>
            <a:pPr algn="ctr" defTabSz="342900">
              <a:defRPr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JUH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Eitel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M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Hebblewhite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J Kimball, S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LaPoint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A Nolin, S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Højlund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 Pedersen, L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Prugh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A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Reinking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, LA </a:t>
            </a:r>
            <a:r>
              <a:rPr lang="en-US" sz="1100" dirty="0" err="1" smtClean="0">
                <a:latin typeface="Arial" charset="0"/>
                <a:ea typeface="Arial" charset="0"/>
                <a:cs typeface="Arial" charset="0"/>
              </a:rPr>
              <a:t>Vierling</a:t>
            </a: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algn="ctr" defTabSz="342900">
              <a:defRPr/>
            </a:pPr>
            <a:r>
              <a:rPr lang="en-US" sz="1100" b="1" i="1" dirty="0" smtClean="0">
                <a:latin typeface="Arial"/>
                <a:cs typeface="Arial"/>
              </a:rPr>
              <a:t>Environmental Research Letters, </a:t>
            </a:r>
            <a:r>
              <a:rPr lang="en-US" sz="1100" b="1" i="1" dirty="0" smtClean="0">
                <a:latin typeface="Arial"/>
                <a:cs typeface="Arial"/>
              </a:rPr>
              <a:t>2019, </a:t>
            </a:r>
            <a:r>
              <a:rPr lang="en-US" sz="1100" b="1" i="1" dirty="0">
                <a:solidFill>
                  <a:schemeClr val="tx1"/>
                </a:solidFill>
              </a:rPr>
              <a:t>https://dx.doi.org/10.1088/1748-9326/aaeec1</a:t>
            </a:r>
            <a:endParaRPr lang="en-US" sz="1100" b="1" i="1" dirty="0">
              <a:solidFill>
                <a:schemeClr val="tx1"/>
              </a:solidFill>
            </a:endParaRP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3533" y="1066562"/>
            <a:ext cx="9110467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defTabSz="342900">
              <a:buSzPct val="125000"/>
              <a:defRPr/>
            </a:pPr>
            <a:r>
              <a:rPr lang="en-US" sz="1400" b="1" dirty="0" smtClean="0">
                <a:solidFill>
                  <a:srgbClr val="3333CC"/>
                </a:solidFill>
                <a:latin typeface="Arial" charset="0"/>
                <a:ea typeface="Arial" charset="0"/>
                <a:cs typeface="Arial" charset="0"/>
              </a:rPr>
              <a:t>Background.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Arctic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warming has changed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the spatial extent, distribution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seasonal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timing and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duration of snow cover, while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also altering the physical characteristics of the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snowpack in ways that likely impact wildlife in myriad ways. </a:t>
            </a:r>
            <a:r>
              <a:rPr lang="en-US" sz="1400" u="sng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Objective</a:t>
            </a:r>
            <a:r>
              <a:rPr lang="en-US" sz="1400" i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demonstrate the urgent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need for,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and suggest an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approach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developing,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 improved suite of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spatial snow products to understand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how dynamics in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Arctic-boreal </a:t>
            </a:r>
            <a:r>
              <a:rPr lang="en-US" sz="1400" dirty="0" err="1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snowscape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properties impact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wildlife.</a:t>
            </a:r>
            <a:endParaRPr lang="en-US" sz="14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defTabSz="342900">
              <a:buSzPct val="125000"/>
              <a:defRPr/>
            </a:pPr>
            <a:endParaRPr lang="en-US" sz="200" b="1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defTabSz="342900">
              <a:buSzPct val="125000"/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Analysis.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We present 3 case studies that employ satellite observations, snowpack evolution models, and data-model fusion approaches to show the need for new</a:t>
            </a:r>
            <a:r>
              <a:rPr lang="en-US" sz="1400" i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temporally evolving,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and spatially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distributed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snow products. </a:t>
            </a:r>
            <a:endParaRPr lang="en-US" sz="14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049" y="-36731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>
              <a:defRPr/>
            </a:pPr>
            <a:r>
              <a:rPr lang="en-US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Integrating snow science and wildlife ecology </a:t>
            </a:r>
            <a:endParaRPr lang="en-US" b="1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342900">
              <a:defRPr/>
            </a:pPr>
            <a:r>
              <a:rPr lang="en-US" b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b="1" dirty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Arctic-boreal North America </a:t>
            </a:r>
          </a:p>
        </p:txBody>
      </p:sp>
      <p:pic>
        <p:nvPicPr>
          <p:cNvPr id="11" name="Picture 10" descr="C:\Users\GlenL\Desktop\Snowcapes Paper\bear_dens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 t="15690" r="6197" b="22047"/>
          <a:stretch/>
        </p:blipFill>
        <p:spPr bwMode="auto">
          <a:xfrm>
            <a:off x="2812523" y="2514600"/>
            <a:ext cx="1890526" cy="1611172"/>
          </a:xfrm>
          <a:prstGeom prst="rect">
            <a:avLst/>
          </a:prstGeom>
          <a:solidFill>
            <a:schemeClr val="lt1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C:\Users\Elie\Box Sync\ABOVE2\snowpaper\plots\C2011_SnowNDVIPanels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649" y="4217762"/>
            <a:ext cx="4343399" cy="2640238"/>
          </a:xfrm>
          <a:prstGeom prst="rect">
            <a:avLst/>
          </a:prstGeom>
          <a:solidFill>
            <a:prstClr val="white"/>
          </a:solidFill>
          <a:ln>
            <a:noFill/>
          </a:ln>
        </p:spPr>
      </p:pic>
      <p:sp>
        <p:nvSpPr>
          <p:cNvPr id="25" name="TextBox 24"/>
          <p:cNvSpPr txBox="1"/>
          <p:nvPr/>
        </p:nvSpPr>
        <p:spPr>
          <a:xfrm>
            <a:off x="29888" y="3657600"/>
            <a:ext cx="2996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Fig. 3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Investigation of 15 spring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migrations (2000 - 2014)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the Bathurst </a:t>
            </a:r>
            <a:r>
              <a:rPr lang="en-US" sz="1100" b="1" i="1" dirty="0" smtClean="0">
                <a:latin typeface="Arial" charset="0"/>
                <a:ea typeface="Arial" charset="0"/>
                <a:cs typeface="Arial" charset="0"/>
              </a:rPr>
              <a:t>caribou herd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reveals that caribou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do not migrate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consistently with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342" y="1142640"/>
            <a:ext cx="9021838" cy="83856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7342" y="2019129"/>
            <a:ext cx="9021838" cy="419271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49" y="4495800"/>
            <a:ext cx="1066800" cy="711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55449" y="2514600"/>
            <a:ext cx="2057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Fig. 2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 At fine movement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scales, </a:t>
            </a:r>
            <a:r>
              <a:rPr lang="en-US" sz="1100" b="1" i="1" dirty="0" smtClean="0">
                <a:latin typeface="Arial" charset="0"/>
                <a:ea typeface="Arial" charset="0"/>
                <a:cs typeface="Arial" charset="0"/>
              </a:rPr>
              <a:t>Dall </a:t>
            </a:r>
            <a:r>
              <a:rPr lang="en-US" sz="1100" b="1" i="1" dirty="0">
                <a:latin typeface="Arial" charset="0"/>
                <a:ea typeface="Arial" charset="0"/>
                <a:cs typeface="Arial" charset="0"/>
              </a:rPr>
              <a:t>sheep</a:t>
            </a:r>
            <a:r>
              <a:rPr lang="en-US" sz="11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generally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selected for low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density, shallow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snow (</a:t>
            </a:r>
            <a:r>
              <a:rPr lang="en-US" sz="1100" i="1" dirty="0">
                <a:latin typeface="Arial" charset="0"/>
                <a:ea typeface="Arial" charset="0"/>
                <a:cs typeface="Arial" charset="0"/>
              </a:rPr>
              <a:t>top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), but for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higher snow density at or above the mean threshold of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body support when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traveling through deep snow above mean chest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height (</a:t>
            </a:r>
            <a:r>
              <a:rPr lang="en-US" sz="1100" i="1" dirty="0">
                <a:latin typeface="Arial" charset="0"/>
                <a:ea typeface="Arial" charset="0"/>
                <a:cs typeface="Arial" charset="0"/>
              </a:rPr>
              <a:t>bottom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4" y="2514600"/>
            <a:ext cx="3093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Results.  </a:t>
            </a:r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Fig</a:t>
            </a:r>
            <a:r>
              <a:rPr lang="en-US" sz="1100" b="1" dirty="0">
                <a:latin typeface="Arial" charset="0"/>
                <a:ea typeface="Arial" charset="0"/>
                <a:cs typeface="Arial" charset="0"/>
              </a:rPr>
              <a:t>. 1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b="1" i="1" dirty="0">
                <a:latin typeface="Arial" charset="0"/>
                <a:ea typeface="Arial" charset="0"/>
                <a:cs typeface="Arial" charset="0"/>
              </a:rPr>
              <a:t>Polar bear</a:t>
            </a:r>
            <a:r>
              <a:rPr lang="en-US" sz="11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den habitat locations change yearly depending on wind speed and direction, and snowfall.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97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% of observed maternal den locations were correctly identified from the potential locations of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snowdrifts simulated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by SnowDens-3D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1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400" b="1" dirty="0" smtClean="0">
              <a:solidFill>
                <a:srgbClr val="3333CC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596" y="4319587"/>
            <a:ext cx="123245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respect to MODIS-derived</a:t>
            </a:r>
          </a:p>
          <a:p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snowmelt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timing in their winter or calving ranges. In fact, as shown in the figure, the caribou migrate over continuous snow cover, suggesting that snow </a:t>
            </a:r>
            <a:r>
              <a:rPr lang="en-US" sz="1100" i="1" dirty="0">
                <a:latin typeface="Arial" charset="0"/>
                <a:ea typeface="Arial" charset="0"/>
                <a:cs typeface="Arial" charset="0"/>
              </a:rPr>
              <a:t>quality </a:t>
            </a:r>
            <a:r>
              <a:rPr lang="en-US" sz="1100" dirty="0">
                <a:latin typeface="Arial" charset="0"/>
                <a:ea typeface="Arial" charset="0"/>
                <a:cs typeface="Arial" charset="0"/>
              </a:rPr>
              <a:t>may be important.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398249" y="5715000"/>
            <a:ext cx="1219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760449" y="2450563"/>
            <a:ext cx="2351373" cy="2898897"/>
            <a:chOff x="6781800" y="2514601"/>
            <a:chExt cx="2351373" cy="2898897"/>
          </a:xfrm>
        </p:grpSpPr>
        <p:grpSp>
          <p:nvGrpSpPr>
            <p:cNvPr id="3" name="Group 2"/>
            <p:cNvGrpSpPr/>
            <p:nvPr/>
          </p:nvGrpSpPr>
          <p:grpSpPr>
            <a:xfrm>
              <a:off x="6781800" y="2514601"/>
              <a:ext cx="2351373" cy="2898897"/>
              <a:chOff x="2133600" y="4191000"/>
              <a:chExt cx="1981200" cy="2681298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3600" y="4250231"/>
                <a:ext cx="1953697" cy="2622067"/>
              </a:xfrm>
              <a:prstGeom prst="rect">
                <a:avLst/>
              </a:prstGeom>
            </p:spPr>
          </p:pic>
          <p:sp>
            <p:nvSpPr>
              <p:cNvPr id="2" name="Rectangle 1"/>
              <p:cNvSpPr/>
              <p:nvPr/>
            </p:nvSpPr>
            <p:spPr bwMode="auto">
              <a:xfrm>
                <a:off x="4038600" y="4191000"/>
                <a:ext cx="76200" cy="245368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-108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 bwMode="auto">
            <a:xfrm>
              <a:off x="7104707" y="3874038"/>
              <a:ext cx="228600" cy="152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419600" y="5257800"/>
            <a:ext cx="4648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Significance.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The coordinated </a:t>
            </a:r>
            <a:r>
              <a:rPr lang="en-US" sz="1400" i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in situ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measurements,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   airborne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and satellite remote sensing data, and modeling tools being collected and developed as part of NASA’s </a:t>
            </a:r>
            <a:r>
              <a:rPr lang="en-US" sz="14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ABoVE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and SnowEx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campaigns provide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data rich environment for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developing a data-model </a:t>
            </a:r>
            <a:r>
              <a:rPr lang="en-US" sz="1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fusion </a:t>
            </a:r>
            <a:r>
              <a:rPr lang="en-US" sz="1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approach to generate fit-for-purpose snow spatial products for Arctic-boreal wildlife studies and beyond.</a:t>
            </a:r>
            <a:endParaRPr lang="en-US" sz="14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7342" y="2488821"/>
            <a:ext cx="9021838" cy="4337813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440951" y="5334000"/>
            <a:ext cx="4550649" cy="143234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12251"/>
      </p:ext>
    </p:extLst>
  </p:cSld>
  <p:clrMapOvr>
    <a:masterClrMapping/>
  </p:clrMapOvr>
</p:sld>
</file>

<file path=ppt/theme/theme1.xml><?xml version="1.0" encoding="utf-8"?>
<a:theme xmlns:a="http://schemas.openxmlformats.org/drawingml/2006/main" name="2_GPMC Nov 2001">
  <a:themeElements>
    <a:clrScheme name="GPMC Nov 20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PMC Nov 2001">
  <a:themeElements>
    <a:clrScheme name="GPMC Nov 20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389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Arial</vt:lpstr>
      <vt:lpstr>2_GPMC Nov 2001</vt:lpstr>
      <vt:lpstr>1_GPMC Nov 2001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Natalie Boelman</cp:lastModifiedBy>
  <cp:revision>16</cp:revision>
  <dcterms:modified xsi:type="dcterms:W3CDTF">2019-01-08T15:19:57Z</dcterms:modified>
</cp:coreProperties>
</file>